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62" r:id="rId2"/>
    <p:sldId id="268" r:id="rId3"/>
    <p:sldId id="267" r:id="rId4"/>
    <p:sldId id="286" r:id="rId5"/>
    <p:sldId id="287" r:id="rId6"/>
    <p:sldId id="269" r:id="rId7"/>
    <p:sldId id="289" r:id="rId8"/>
    <p:sldId id="290" r:id="rId9"/>
    <p:sldId id="291" r:id="rId10"/>
    <p:sldId id="292" r:id="rId11"/>
    <p:sldId id="293" r:id="rId12"/>
    <p:sldId id="294" r:id="rId13"/>
    <p:sldId id="275" r:id="rId14"/>
    <p:sldId id="272" r:id="rId15"/>
    <p:sldId id="270" r:id="rId16"/>
    <p:sldId id="271" r:id="rId17"/>
    <p:sldId id="285" r:id="rId18"/>
    <p:sldId id="273" r:id="rId19"/>
    <p:sldId id="280" r:id="rId20"/>
    <p:sldId id="284" r:id="rId21"/>
    <p:sldId id="263" r:id="rId22"/>
    <p:sldId id="274" r:id="rId23"/>
    <p:sldId id="279" r:id="rId24"/>
    <p:sldId id="260" r:id="rId25"/>
    <p:sldId id="282" r:id="rId26"/>
    <p:sldId id="259" r:id="rId27"/>
    <p:sldId id="283" r:id="rId28"/>
  </p:sldIdLst>
  <p:sldSz cx="12192000" cy="6858000"/>
  <p:notesSz cx="6858000" cy="99472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2" d="100"/>
          <a:sy n="122" d="100"/>
        </p:scale>
        <p:origin x="114" y="1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C44E1-F8A9-4DBE-B601-506D064E0D12}" type="datetimeFigureOut">
              <a:rPr lang="ru-RU" smtClean="0"/>
              <a:pPr/>
              <a:t>01.11.2018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D333C-25F3-4E89-91AB-5D0266461B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9620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C44E1-F8A9-4DBE-B601-506D064E0D12}" type="datetimeFigureOut">
              <a:rPr lang="ru-RU" smtClean="0"/>
              <a:pPr/>
              <a:t>01.11.2018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D333C-25F3-4E89-91AB-5D0266461B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2870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C44E1-F8A9-4DBE-B601-506D064E0D12}" type="datetimeFigureOut">
              <a:rPr lang="ru-RU" smtClean="0"/>
              <a:pPr/>
              <a:t>01.11.2018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D333C-25F3-4E89-91AB-5D0266461B0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99476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C44E1-F8A9-4DBE-B601-506D064E0D12}" type="datetimeFigureOut">
              <a:rPr lang="ru-RU" smtClean="0"/>
              <a:pPr/>
              <a:t>01.11.2018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D333C-25F3-4E89-91AB-5D0266461B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85897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C44E1-F8A9-4DBE-B601-506D064E0D12}" type="datetimeFigureOut">
              <a:rPr lang="ru-RU" smtClean="0"/>
              <a:pPr/>
              <a:t>01.11.2018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D333C-25F3-4E89-91AB-5D0266461B0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051291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C44E1-F8A9-4DBE-B601-506D064E0D12}" type="datetimeFigureOut">
              <a:rPr lang="ru-RU" smtClean="0"/>
              <a:pPr/>
              <a:t>01.11.2018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D333C-25F3-4E89-91AB-5D0266461B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40307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C44E1-F8A9-4DBE-B601-506D064E0D12}" type="datetimeFigureOut">
              <a:rPr lang="ru-RU" smtClean="0"/>
              <a:pPr/>
              <a:t>01.11.2018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D333C-25F3-4E89-91AB-5D0266461B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03073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C44E1-F8A9-4DBE-B601-506D064E0D12}" type="datetimeFigureOut">
              <a:rPr lang="ru-RU" smtClean="0"/>
              <a:pPr/>
              <a:t>01.11.2018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D333C-25F3-4E89-91AB-5D0266461B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9881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C44E1-F8A9-4DBE-B601-506D064E0D12}" type="datetimeFigureOut">
              <a:rPr lang="ru-RU" smtClean="0"/>
              <a:pPr/>
              <a:t>01.11.2018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D333C-25F3-4E89-91AB-5D0266461B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3938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C44E1-F8A9-4DBE-B601-506D064E0D12}" type="datetimeFigureOut">
              <a:rPr lang="ru-RU" smtClean="0"/>
              <a:pPr/>
              <a:t>01.11.2018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D333C-25F3-4E89-91AB-5D0266461B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178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C44E1-F8A9-4DBE-B601-506D064E0D12}" type="datetimeFigureOut">
              <a:rPr lang="ru-RU" smtClean="0"/>
              <a:pPr/>
              <a:t>01.11.2018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D333C-25F3-4E89-91AB-5D0266461B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5549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C44E1-F8A9-4DBE-B601-506D064E0D12}" type="datetimeFigureOut">
              <a:rPr lang="ru-RU" smtClean="0"/>
              <a:pPr/>
              <a:t>01.11.2018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D333C-25F3-4E89-91AB-5D0266461B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1527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C44E1-F8A9-4DBE-B601-506D064E0D12}" type="datetimeFigureOut">
              <a:rPr lang="ru-RU" smtClean="0"/>
              <a:pPr/>
              <a:t>01.11.2018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D333C-25F3-4E89-91AB-5D0266461B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5340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C44E1-F8A9-4DBE-B601-506D064E0D12}" type="datetimeFigureOut">
              <a:rPr lang="ru-RU" smtClean="0"/>
              <a:pPr/>
              <a:t>01.11.2018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D333C-25F3-4E89-91AB-5D0266461B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3000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C44E1-F8A9-4DBE-B601-506D064E0D12}" type="datetimeFigureOut">
              <a:rPr lang="ru-RU" smtClean="0"/>
              <a:pPr/>
              <a:t>01.11.2018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D333C-25F3-4E89-91AB-5D0266461B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3767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D333C-25F3-4E89-91AB-5D0266461B0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C44E1-F8A9-4DBE-B601-506D064E0D12}" type="datetimeFigureOut">
              <a:rPr lang="ru-RU" smtClean="0"/>
              <a:pPr/>
              <a:t>01.11.2018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1768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3C44E1-F8A9-4DBE-B601-506D064E0D12}" type="datetimeFigureOut">
              <a:rPr lang="ru-RU" smtClean="0"/>
              <a:pPr/>
              <a:t>01.11.2018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6BD333C-25F3-4E89-91AB-5D0266461B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4102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iz.ru/713747/ekaterina-korinenko/ne-metodom-tyka" TargetMode="Externa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2019-god.com/top-professij-v-2018-2019-godu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DB8706-DA83-4542-B7A7-2D1DADA4B1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7" y="281354"/>
            <a:ext cx="7766936" cy="3024554"/>
          </a:xfrm>
        </p:spPr>
        <p:txBody>
          <a:bodyPr/>
          <a:lstStyle/>
          <a:p>
            <a:pPr algn="ctr"/>
            <a:r>
              <a:rPr lang="ru-RU" sz="2800" b="1" i="1" dirty="0">
                <a:solidFill>
                  <a:schemeClr val="accent2"/>
                </a:solidFill>
              </a:rPr>
              <a:t>«Методическое сопровождение деятельности педагогов по разработке дополнительных общеобразовательных общеразвивающих программ </a:t>
            </a:r>
            <a:br>
              <a:rPr lang="ru-RU" sz="2800" b="1" i="1" dirty="0">
                <a:solidFill>
                  <a:schemeClr val="accent2"/>
                </a:solidFill>
              </a:rPr>
            </a:br>
            <a:r>
              <a:rPr lang="ru-RU" sz="2800" b="1" i="1" dirty="0">
                <a:solidFill>
                  <a:schemeClr val="accent2"/>
                </a:solidFill>
              </a:rPr>
              <a:t>с учетом реализации федерального проекта ранней профориентации </a:t>
            </a:r>
            <a:br>
              <a:rPr lang="ru-RU" sz="2800" b="1" i="1" dirty="0">
                <a:solidFill>
                  <a:schemeClr val="accent2"/>
                </a:solidFill>
              </a:rPr>
            </a:br>
            <a:r>
              <a:rPr lang="ru-RU" sz="2800" b="1" i="1" dirty="0">
                <a:solidFill>
                  <a:schemeClr val="accent2"/>
                </a:solidFill>
              </a:rPr>
              <a:t>«Билет в будущее»</a:t>
            </a:r>
            <a:endParaRPr lang="ru-RU" sz="28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F9444FA-CE51-4B58-8538-B01533FAB0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20638" y="3910819"/>
            <a:ext cx="4290647" cy="2166424"/>
          </a:xfrm>
        </p:spPr>
        <p:txBody>
          <a:bodyPr>
            <a:normAutofit/>
          </a:bodyPr>
          <a:lstStyle/>
          <a:p>
            <a:r>
              <a:rPr lang="ru-RU" sz="2000" u="sng" dirty="0" smtClean="0">
                <a:solidFill>
                  <a:schemeClr val="accent2">
                    <a:lumMod val="50000"/>
                  </a:schemeClr>
                </a:solidFill>
              </a:rPr>
              <a:t>Андреева </a:t>
            </a:r>
            <a:r>
              <a:rPr lang="ru-RU" sz="2000" u="sng" dirty="0">
                <a:solidFill>
                  <a:schemeClr val="accent2">
                    <a:lumMod val="50000"/>
                  </a:schemeClr>
                </a:solidFill>
              </a:rPr>
              <a:t>Татьяна Валентиновна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,             ЗД по УВР, методист                          МБУДО ЦДТ «Олимп»                      Приволжского района г. Казани</a:t>
            </a:r>
          </a:p>
        </p:txBody>
      </p:sp>
    </p:spTree>
    <p:extLst>
      <p:ext uri="{BB962C8B-B14F-4D97-AF65-F5344CB8AC3E}">
        <p14:creationId xmlns:p14="http://schemas.microsoft.com/office/powerpoint/2010/main" val="34049281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5835" y="228599"/>
            <a:ext cx="11645153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70C0"/>
                </a:solidFill>
              </a:rPr>
              <a:t>Учитывая ужесточение конкурентной борьбы, в ближайшие годы будут пользоваться спросом специальности, направленные на развитие компаний</a:t>
            </a:r>
            <a:r>
              <a:rPr lang="ru-RU" sz="2400" dirty="0" smtClean="0"/>
              <a:t>: </a:t>
            </a:r>
          </a:p>
          <a:p>
            <a:endParaRPr lang="ru-RU" sz="2400" dirty="0" smtClean="0"/>
          </a:p>
          <a:p>
            <a:pPr>
              <a:buFont typeface="Wingdings" pitchFamily="2" charset="2"/>
              <a:buChar char="v"/>
            </a:pPr>
            <a:r>
              <a:rPr lang="ru-RU" sz="2800" b="1" i="1" dirty="0" smtClean="0">
                <a:solidFill>
                  <a:schemeClr val="accent4">
                    <a:lumMod val="75000"/>
                  </a:schemeClr>
                </a:solidFill>
              </a:rPr>
              <a:t>Риск-менеджер. И</a:t>
            </a:r>
            <a:r>
              <a:rPr lang="ru-RU" sz="2800" dirty="0" smtClean="0"/>
              <a:t>зменение рыночных факторов требует своевременных реакций от представителей бизнеса. Качественная оценка риска является залогом правильных решений. </a:t>
            </a:r>
          </a:p>
          <a:p>
            <a:pPr>
              <a:buFont typeface="Wingdings" pitchFamily="2" charset="2"/>
              <a:buChar char="v"/>
            </a:pPr>
            <a:r>
              <a:rPr lang="ru-RU" sz="2800" b="1" i="1" dirty="0" smtClean="0">
                <a:solidFill>
                  <a:schemeClr val="accent3">
                    <a:lumMod val="50000"/>
                  </a:schemeClr>
                </a:solidFill>
              </a:rPr>
              <a:t>Проектный менеджер. </a:t>
            </a:r>
            <a:r>
              <a:rPr lang="ru-RU" sz="2800" dirty="0" smtClean="0"/>
              <a:t>Проектная работа обеспечивает переход организации на качественно новый уровень. Данная сфера обеспечивает реализацию инноваций, необходимых для дальнейшего развития. </a:t>
            </a:r>
          </a:p>
          <a:p>
            <a:pPr>
              <a:buFont typeface="Wingdings" pitchFamily="2" charset="2"/>
              <a:buChar char="v"/>
            </a:pPr>
            <a:r>
              <a:rPr lang="ru-RU" sz="2800" b="1" i="1" dirty="0" smtClean="0">
                <a:solidFill>
                  <a:schemeClr val="accent4">
                    <a:lumMod val="75000"/>
                  </a:schemeClr>
                </a:solidFill>
              </a:rPr>
              <a:t>Бизнес-аналитик. </a:t>
            </a:r>
            <a:r>
              <a:rPr lang="ru-RU" sz="2800" dirty="0" smtClean="0"/>
              <a:t>Бизнес процессы продолжают усложняться, что приводит к дополнительным потерям. Квалифицированный бизнес-аналитик поможет усовершенствовать существующие процессы и обеспечит реализацию новых.</a:t>
            </a:r>
            <a:endParaRPr lang="ru-RU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840" y="206189"/>
            <a:ext cx="8596668" cy="100404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i="1" dirty="0" smtClean="0"/>
              <a:t>В следующем году сохранится спрос </a:t>
            </a:r>
            <a:br>
              <a:rPr lang="ru-RU" sz="2800" b="1" i="1" dirty="0" smtClean="0"/>
            </a:br>
            <a:r>
              <a:rPr lang="ru-RU" sz="2800" b="1" i="1" dirty="0" smtClean="0"/>
              <a:t>на рабочие специальности: </a:t>
            </a:r>
            <a:br>
              <a:rPr lang="ru-RU" sz="2800" b="1" i="1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42047" y="1582341"/>
            <a:ext cx="10448365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7030A0"/>
                </a:solidFill>
              </a:rPr>
              <a:t>Слесарь. </a:t>
            </a:r>
            <a:r>
              <a:rPr lang="ru-RU" sz="2400" dirty="0" smtClean="0"/>
              <a:t>Станции технического обслуживания будут нуждаться в квалифицированных сотрудниках. </a:t>
            </a:r>
          </a:p>
          <a:p>
            <a:r>
              <a:rPr lang="ru-RU" sz="2400" dirty="0" smtClean="0"/>
              <a:t>Кроме того, восстановление роста промпроизводства приведет к увеличению спроса на </a:t>
            </a:r>
            <a:r>
              <a:rPr lang="ru-RU" sz="2400" b="1" i="1" dirty="0" smtClean="0">
                <a:solidFill>
                  <a:srgbClr val="7030A0"/>
                </a:solidFill>
              </a:rPr>
              <a:t>слесарей-инструментальщиков.</a:t>
            </a:r>
            <a:r>
              <a:rPr lang="ru-RU" sz="2400" dirty="0" smtClean="0"/>
              <a:t> </a:t>
            </a:r>
          </a:p>
          <a:p>
            <a:r>
              <a:rPr lang="ru-RU" sz="2400" b="1" i="1" dirty="0" smtClean="0">
                <a:solidFill>
                  <a:srgbClr val="7030A0"/>
                </a:solidFill>
              </a:rPr>
              <a:t>Электрик. </a:t>
            </a:r>
            <a:r>
              <a:rPr lang="ru-RU" sz="2400" dirty="0" smtClean="0"/>
              <a:t>Обслуживание и ремонт электрических сетей потребуют значительного количества дополнительных работников. </a:t>
            </a:r>
          </a:p>
          <a:p>
            <a:r>
              <a:rPr lang="ru-RU" sz="2400" b="1" dirty="0" smtClean="0">
                <a:solidFill>
                  <a:srgbClr val="7030A0"/>
                </a:solidFill>
              </a:rPr>
              <a:t>Сварщик. </a:t>
            </a:r>
            <a:r>
              <a:rPr lang="ru-RU" sz="2400" dirty="0" smtClean="0"/>
              <a:t>Еще одна профессия, потребность в которой повыситься после восстановления экономического роста. </a:t>
            </a:r>
          </a:p>
          <a:p>
            <a:r>
              <a:rPr lang="ru-RU" sz="2400" dirty="0" smtClean="0">
                <a:solidFill>
                  <a:srgbClr val="7030A0"/>
                </a:solidFill>
              </a:rPr>
              <a:t>Машинист. </a:t>
            </a:r>
            <a:r>
              <a:rPr lang="ru-RU" sz="2400" dirty="0" smtClean="0"/>
              <a:t>Развитие транспортной отрасли отразится на востребованности машинистов. Кроме того, сохранится спрос на операторов специальной техники.... </a:t>
            </a:r>
            <a:endParaRPr lang="ru-RU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59917" y="433899"/>
            <a:ext cx="69669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dirty="0" smtClean="0">
                <a:solidFill>
                  <a:schemeClr val="accent5">
                    <a:lumMod val="75000"/>
                  </a:schemeClr>
                </a:solidFill>
              </a:rPr>
              <a:t>Традиционно популярными профессиями останутся:</a:t>
            </a:r>
            <a:endParaRPr lang="ru-RU" sz="2000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39588" y="1107043"/>
            <a:ext cx="9332259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0070C0"/>
                </a:solidFill>
              </a:rPr>
              <a:t>Финансист. </a:t>
            </a:r>
            <a:r>
              <a:rPr lang="ru-RU" sz="2000" dirty="0" smtClean="0"/>
              <a:t>Эффективное управление финансовой деятельностью остается залогом успешного роста организации. В ближайшие годы российские компании не смогут привлекать ресурсы на международных рынках. В результате финансисты будут ограничены в выборе инструментов для развития фирмы. </a:t>
            </a:r>
          </a:p>
          <a:p>
            <a:r>
              <a:rPr lang="ru-RU" sz="2000" b="1" i="1" dirty="0" smtClean="0">
                <a:solidFill>
                  <a:srgbClr val="0070C0"/>
                </a:solidFill>
              </a:rPr>
              <a:t>Юрист. </a:t>
            </a:r>
            <a:r>
              <a:rPr lang="ru-RU" sz="2000" dirty="0" smtClean="0"/>
              <a:t>Юридические аспекты коммерческой деятельности останутся в приоритете для представителей бизнеса. При этом предприниматели будут отдавать предпочтение квалифицированным юристам, которые способны решать проблемы любого уровня сложности. </a:t>
            </a:r>
          </a:p>
          <a:p>
            <a:r>
              <a:rPr lang="ru-RU" sz="2000" b="1" i="1" dirty="0" smtClean="0">
                <a:solidFill>
                  <a:srgbClr val="0070C0"/>
                </a:solidFill>
              </a:rPr>
              <a:t>Лингвист. </a:t>
            </a:r>
            <a:r>
              <a:rPr lang="ru-RU" sz="2000" dirty="0" smtClean="0"/>
              <a:t>Активизация международной торговли отражается на увеличении потребности в лингвистах. Помимо знания европейских языков, будут пользоваться спросом специалисты, которые владеют китайским и японским языками. </a:t>
            </a:r>
          </a:p>
          <a:p>
            <a:r>
              <a:rPr lang="ru-RU" sz="2000" b="1" i="1" dirty="0" smtClean="0">
                <a:solidFill>
                  <a:srgbClr val="0070C0"/>
                </a:solidFill>
              </a:rPr>
              <a:t>Адвокат</a:t>
            </a:r>
            <a:r>
              <a:rPr lang="ru-RU" sz="2000" b="1" i="1" dirty="0" smtClean="0"/>
              <a:t>. </a:t>
            </a:r>
            <a:r>
              <a:rPr lang="ru-RU" sz="2000" dirty="0" smtClean="0"/>
              <a:t>В 2018-2019 гг. продолжится повышение спроса на адвокатские услуги, что сделает данную профессию одной из наиболее востребованных....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8D3F77B-A738-4F55-A892-284BCAA9CA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8005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A8DF7A-8BB9-4540-BE97-1C079B433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3" y="196948"/>
            <a:ext cx="6378601" cy="261659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2000" dirty="0">
                <a:solidFill>
                  <a:schemeClr val="bg2">
                    <a:lumMod val="10000"/>
                  </a:schemeClr>
                </a:solidFill>
              </a:rPr>
              <a:t>Для успешной реализации профориентационных задач необходимо обоснованный подход к организации процесса профессиональной ориентации учащихся, учитывающий специфику учреждений дополнительного образования, изменяющиеся социально-экономические условия, индивидуально-личностные особенности детей, особенности образовательного процесса в данных учреждениях.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80DCB54-F4FE-4C05-A326-0F3C448E75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8094" y="3195276"/>
            <a:ext cx="5009921" cy="2748324"/>
          </a:xfrm>
        </p:spPr>
        <p:txBody>
          <a:bodyPr>
            <a:normAutofit/>
          </a:bodyPr>
          <a:lstStyle/>
          <a:p>
            <a:r>
              <a:rPr lang="ru-RU" dirty="0"/>
              <a:t>Основная функция профориентации как социально-педагогической системы – формирование готовности учащихся УДОД к профессиональному самоопределению в определенной сфере труда с учетом их интересов, склонностей, желаний, психофизических возможностей и потребностей рынка труда.</a:t>
            </a:r>
          </a:p>
          <a:p>
            <a:endParaRPr lang="ru-RU" dirty="0"/>
          </a:p>
        </p:txBody>
      </p:sp>
      <p:pic>
        <p:nvPicPr>
          <p:cNvPr id="5" name="Рисунок 4" descr="Изображение выглядит как человек, внутренний, стоит, групп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F77033B8-455D-49D3-8B8E-913C0516AAA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-1"/>
            <a:ext cx="5394940" cy="6858001"/>
          </a:xfrm>
          <a:custGeom>
            <a:avLst/>
            <a:gdLst>
              <a:gd name="connsiteX0" fmla="*/ 842596 w 5394960"/>
              <a:gd name="connsiteY0" fmla="*/ 0 h 6858000"/>
              <a:gd name="connsiteX1" fmla="*/ 5394960 w 5394960"/>
              <a:gd name="connsiteY1" fmla="*/ 0 h 6858000"/>
              <a:gd name="connsiteX2" fmla="*/ 5394960 w 5394960"/>
              <a:gd name="connsiteY2" fmla="*/ 21851 h 6858000"/>
              <a:gd name="connsiteX3" fmla="*/ 4365943 w 5394960"/>
              <a:gd name="connsiteY3" fmla="*/ 6858000 h 6858000"/>
              <a:gd name="connsiteX4" fmla="*/ 0 w 5394960"/>
              <a:gd name="connsiteY4" fmla="*/ 6858000 h 6858000"/>
              <a:gd name="connsiteX5" fmla="*/ 0 w 5394960"/>
              <a:gd name="connsiteY5" fmla="*/ 566615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7877693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человек, внешний, ребенок, молодой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8D4EF9E9-6A56-4E1B-883B-A346C1D5A11C}"/>
              </a:ext>
            </a:extLst>
          </p:cNvPr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8574" y="-2"/>
            <a:ext cx="6469811" cy="3916393"/>
          </a:xfrm>
          <a:custGeom>
            <a:avLst/>
            <a:gdLst>
              <a:gd name="connsiteX0" fmla="*/ 509916 w 4551305"/>
              <a:gd name="connsiteY0" fmla="*/ 0 h 3429000"/>
              <a:gd name="connsiteX1" fmla="*/ 4551305 w 4551305"/>
              <a:gd name="connsiteY1" fmla="*/ 0 h 3429000"/>
              <a:gd name="connsiteX2" fmla="*/ 4551305 w 4551305"/>
              <a:gd name="connsiteY2" fmla="*/ 1 h 3429000"/>
              <a:gd name="connsiteX3" fmla="*/ 3693885 w 4551305"/>
              <a:gd name="connsiteY3" fmla="*/ 1 h 3429000"/>
              <a:gd name="connsiteX4" fmla="*/ 3181696 w 4551305"/>
              <a:gd name="connsiteY4" fmla="*/ 3429000 h 3429000"/>
              <a:gd name="connsiteX5" fmla="*/ 0 w 4551305"/>
              <a:gd name="connsiteY5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51305" h="3429000">
                <a:moveTo>
                  <a:pt x="509916" y="0"/>
                </a:moveTo>
                <a:lnTo>
                  <a:pt x="4551305" y="0"/>
                </a:lnTo>
                <a:lnTo>
                  <a:pt x="4551305" y="1"/>
                </a:lnTo>
                <a:lnTo>
                  <a:pt x="3693885" y="1"/>
                </a:lnTo>
                <a:lnTo>
                  <a:pt x="3181696" y="3429000"/>
                </a:lnTo>
                <a:lnTo>
                  <a:pt x="0" y="3429000"/>
                </a:lnTo>
                <a:close/>
              </a:path>
            </a:pathLst>
          </a:custGeom>
          <a:noFill/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DD2F3D80-9330-4A42-BE18-988D21CEDD1E}"/>
              </a:ext>
            </a:extLst>
          </p:cNvPr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890513"/>
            <a:ext cx="4970822" cy="2967487"/>
          </a:xfrm>
          <a:custGeom>
            <a:avLst/>
            <a:gdLst>
              <a:gd name="connsiteX0" fmla="*/ 332680 w 3514376"/>
              <a:gd name="connsiteY0" fmla="*/ 0 h 3429001"/>
              <a:gd name="connsiteX1" fmla="*/ 3514376 w 3514376"/>
              <a:gd name="connsiteY1" fmla="*/ 0 h 3429001"/>
              <a:gd name="connsiteX2" fmla="*/ 3002186 w 3514376"/>
              <a:gd name="connsiteY2" fmla="*/ 3429001 h 3429001"/>
              <a:gd name="connsiteX3" fmla="*/ 0 w 3514376"/>
              <a:gd name="connsiteY3" fmla="*/ 3429001 h 3429001"/>
              <a:gd name="connsiteX4" fmla="*/ 0 w 3514376"/>
              <a:gd name="connsiteY4" fmla="*/ 2237155 h 342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14376" h="3429001">
                <a:moveTo>
                  <a:pt x="332680" y="0"/>
                </a:moveTo>
                <a:lnTo>
                  <a:pt x="3514376" y="0"/>
                </a:lnTo>
                <a:lnTo>
                  <a:pt x="3002186" y="3429001"/>
                </a:lnTo>
                <a:lnTo>
                  <a:pt x="0" y="3429001"/>
                </a:lnTo>
                <a:lnTo>
                  <a:pt x="0" y="2237155"/>
                </a:lnTo>
                <a:close/>
              </a:path>
            </a:pathLst>
          </a:custGeom>
          <a:noFill/>
        </p:spPr>
      </p:pic>
      <p:sp>
        <p:nvSpPr>
          <p:cNvPr id="3" name="Текст 2">
            <a:extLst>
              <a:ext uri="{FF2B5EF4-FFF2-40B4-BE49-F238E27FC236}">
                <a16:creationId xmlns:a16="http://schemas.microsoft.com/office/drawing/2014/main" id="{8F8EA96B-55DB-481F-B2B6-0F646C37AF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70772" y="418340"/>
            <a:ext cx="5702228" cy="5853064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buFont typeface="Wingdings 3" charset="2"/>
              <a:buChar char=""/>
            </a:pPr>
            <a:r>
              <a:rPr lang="ru-RU" sz="2000" dirty="0"/>
              <a:t>Учреждение дополнительного образования</a:t>
            </a:r>
            <a:r>
              <a:rPr lang="en-US" sz="2000" dirty="0"/>
              <a:t> имеет право самостоятельно разрабатывать программу своей деятельности с учетом запросов детей, родителей, потребностей семьи; </a:t>
            </a:r>
            <a:endParaRPr lang="ru-RU" sz="2000" dirty="0" smtClean="0"/>
          </a:p>
          <a:p>
            <a:pPr>
              <a:buFont typeface="Wingdings 3" charset="2"/>
              <a:buChar char=""/>
            </a:pPr>
            <a:r>
              <a:rPr lang="en-US" sz="2000" dirty="0" smtClean="0"/>
              <a:t>педагогические </a:t>
            </a:r>
            <a:r>
              <a:rPr lang="en-US" sz="2000" dirty="0"/>
              <a:t>работники могут разрабатывать дополнительные общеобразовательные общеразвивающие программы, имеют право свободного выбора и использования методик обучения и воспитания, учебных пособий и методических материалов, методов оценки УУД (универсальных учебных действий) при проведении профессиональной ориентации</a:t>
            </a:r>
            <a:r>
              <a:rPr lang="en-US" sz="2000" dirty="0" smtClean="0"/>
              <a:t>;</a:t>
            </a:r>
            <a:endParaRPr lang="ru-RU" sz="2000" dirty="0" smtClean="0"/>
          </a:p>
          <a:p>
            <a:pPr>
              <a:buFont typeface="Wingdings 3" charset="2"/>
              <a:buChar char=""/>
            </a:pPr>
            <a:r>
              <a:rPr lang="en-US" sz="2000" dirty="0" smtClean="0"/>
              <a:t> </a:t>
            </a:r>
            <a:r>
              <a:rPr lang="en-US" sz="2000" dirty="0"/>
              <a:t>родители и дети имеют право свободного выбора направленности деятельности по конкретной программе, форм представления результатов своего труда.</a:t>
            </a:r>
          </a:p>
        </p:txBody>
      </p:sp>
    </p:spTree>
    <p:extLst>
      <p:ext uri="{BB962C8B-B14F-4D97-AF65-F5344CB8AC3E}">
        <p14:creationId xmlns:p14="http://schemas.microsoft.com/office/powerpoint/2010/main" val="16437889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E3993F-C6DB-4D59-AF5C-9C8EBD5D7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151" y="267286"/>
            <a:ext cx="9636369" cy="1237958"/>
          </a:xfrm>
        </p:spPr>
        <p:txBody>
          <a:bodyPr>
            <a:normAutofit fontScale="90000"/>
          </a:bodyPr>
          <a:lstStyle/>
          <a:p>
            <a:r>
              <a:rPr lang="ru-RU" sz="2400" dirty="0"/>
              <a:t>Дополнительные общеобразовательные общеразвивающие программы реализующие в МБУДО «Центр детского творчества «Олимп» по следующим направлениям:</a:t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6" name="Объект 5" descr="Изображение выглядит как пол, внутренний, здание, человек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94D38240-5E79-44FE-8411-EBEB125360B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3546" y="1452489"/>
            <a:ext cx="7205353" cy="4892039"/>
          </a:xfrm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4323F503-76D5-4758-80C9-1B688EDF9A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5515" y="2463371"/>
            <a:ext cx="3671667" cy="2870273"/>
          </a:xfrm>
        </p:spPr>
        <p:txBody>
          <a:bodyPr>
            <a:normAutofit/>
          </a:bodyPr>
          <a:lstStyle/>
          <a:p>
            <a:r>
              <a:rPr lang="ru-RU" dirty="0"/>
              <a:t>Техническое;</a:t>
            </a:r>
          </a:p>
          <a:p>
            <a:r>
              <a:rPr lang="ru-RU" dirty="0"/>
              <a:t>Художественное ;</a:t>
            </a:r>
          </a:p>
          <a:p>
            <a:r>
              <a:rPr lang="ru-RU" dirty="0" err="1"/>
              <a:t>Физкультурно</a:t>
            </a:r>
            <a:r>
              <a:rPr lang="ru-RU" dirty="0"/>
              <a:t> – спортивное;</a:t>
            </a:r>
          </a:p>
          <a:p>
            <a:r>
              <a:rPr lang="ru-RU" dirty="0" err="1"/>
              <a:t>Туристско</a:t>
            </a:r>
            <a:r>
              <a:rPr lang="ru-RU" dirty="0"/>
              <a:t> – краеведческое;</a:t>
            </a:r>
          </a:p>
          <a:p>
            <a:r>
              <a:rPr lang="ru-RU" dirty="0"/>
              <a:t>Социально – педагогическое;</a:t>
            </a:r>
          </a:p>
          <a:p>
            <a:r>
              <a:rPr lang="ru-RU" dirty="0"/>
              <a:t>Естественно - научное </a:t>
            </a:r>
            <a:endParaRPr lang="ru-RU" sz="19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4460B9-23BF-4CAA-A317-7F832CA95FEC}"/>
              </a:ext>
            </a:extLst>
          </p:cNvPr>
          <p:cNvSpPr txBox="1"/>
          <p:nvPr/>
        </p:nvSpPr>
        <p:spPr>
          <a:xfrm>
            <a:off x="4535569" y="5584874"/>
            <a:ext cx="6541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Педагогические кадры нашего учреждения</a:t>
            </a:r>
          </a:p>
        </p:txBody>
      </p:sp>
    </p:spTree>
    <p:extLst>
      <p:ext uri="{BB962C8B-B14F-4D97-AF65-F5344CB8AC3E}">
        <p14:creationId xmlns:p14="http://schemas.microsoft.com/office/powerpoint/2010/main" val="20069022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f.ppt-online.org/files1/slide/1/10gZfRbdkvumcyGVJnO2DE548j9lXhszYUQCx6Bet/slide-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35C7503-5E0E-44D6-B6AE-0346CF5D24E7}"/>
              </a:ext>
            </a:extLst>
          </p:cNvPr>
          <p:cNvSpPr/>
          <p:nvPr/>
        </p:nvSpPr>
        <p:spPr>
          <a:xfrm>
            <a:off x="1557996" y="337624"/>
            <a:ext cx="7779433" cy="6471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Дополнительные общеобразовательные общеразвивающие программы</a:t>
            </a: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12B49F9A-77BB-49C8-B39E-5C19808620E2}"/>
              </a:ext>
            </a:extLst>
          </p:cNvPr>
          <p:cNvSpPr/>
          <p:nvPr/>
        </p:nvSpPr>
        <p:spPr>
          <a:xfrm>
            <a:off x="129542" y="1277824"/>
            <a:ext cx="1433733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техническое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A2CB65E2-5536-4502-9F07-FF8E8B91658F}"/>
              </a:ext>
            </a:extLst>
          </p:cNvPr>
          <p:cNvSpPr/>
          <p:nvPr/>
        </p:nvSpPr>
        <p:spPr>
          <a:xfrm>
            <a:off x="1852246" y="1270792"/>
            <a:ext cx="1783080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художественное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B5C47B68-997D-4C62-B3B3-7F6B31B35AFB}"/>
              </a:ext>
            </a:extLst>
          </p:cNvPr>
          <p:cNvSpPr/>
          <p:nvPr/>
        </p:nvSpPr>
        <p:spPr>
          <a:xfrm>
            <a:off x="3949508" y="1280161"/>
            <a:ext cx="1498205" cy="4360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err="1"/>
              <a:t>Физкультурно</a:t>
            </a:r>
            <a:r>
              <a:rPr lang="ru-RU" sz="1400" dirty="0"/>
              <a:t> - спортивное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25240DBD-CEB1-45C1-A5F2-6F8BDEFDA6D2}"/>
              </a:ext>
            </a:extLst>
          </p:cNvPr>
          <p:cNvSpPr/>
          <p:nvPr/>
        </p:nvSpPr>
        <p:spPr>
          <a:xfrm>
            <a:off x="5728479" y="1268440"/>
            <a:ext cx="1586721" cy="4478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Туристско-краеведческое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A4B67677-37AF-40C1-B047-DAD22ED9EEA8}"/>
              </a:ext>
            </a:extLst>
          </p:cNvPr>
          <p:cNvSpPr/>
          <p:nvPr/>
        </p:nvSpPr>
        <p:spPr>
          <a:xfrm>
            <a:off x="7442979" y="1275476"/>
            <a:ext cx="1974752" cy="4618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Социально-педагогическое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3075E474-D788-4A80-B26C-457FCCBABCC9}"/>
              </a:ext>
            </a:extLst>
          </p:cNvPr>
          <p:cNvSpPr/>
          <p:nvPr/>
        </p:nvSpPr>
        <p:spPr>
          <a:xfrm>
            <a:off x="9731913" y="1289545"/>
            <a:ext cx="2148839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Естественно-научное</a:t>
            </a:r>
          </a:p>
        </p:txBody>
      </p: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55EC7DC0-EE9B-4238-898C-E19B2FDEBAA3}"/>
              </a:ext>
            </a:extLst>
          </p:cNvPr>
          <p:cNvCxnSpPr/>
          <p:nvPr/>
        </p:nvCxnSpPr>
        <p:spPr>
          <a:xfrm flipH="1">
            <a:off x="1252025" y="984738"/>
            <a:ext cx="305971" cy="2837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7CB0A561-15DE-462E-B1AD-A9FC496BF275}"/>
              </a:ext>
            </a:extLst>
          </p:cNvPr>
          <p:cNvCxnSpPr>
            <a:endCxn id="4" idx="0"/>
          </p:cNvCxnSpPr>
          <p:nvPr/>
        </p:nvCxnSpPr>
        <p:spPr>
          <a:xfrm>
            <a:off x="2743786" y="987090"/>
            <a:ext cx="0" cy="2837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418DCEDC-7B5E-47B2-8316-BE1A9203DF79}"/>
              </a:ext>
            </a:extLst>
          </p:cNvPr>
          <p:cNvCxnSpPr>
            <a:cxnSpLocks/>
            <a:endCxn id="5" idx="0"/>
          </p:cNvCxnSpPr>
          <p:nvPr/>
        </p:nvCxnSpPr>
        <p:spPr>
          <a:xfrm flipH="1">
            <a:off x="4698611" y="984738"/>
            <a:ext cx="32236" cy="2954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2200B349-54DD-4A6D-AD5F-1FA93B22A2D6}"/>
              </a:ext>
            </a:extLst>
          </p:cNvPr>
          <p:cNvCxnSpPr>
            <a:cxnSpLocks/>
          </p:cNvCxnSpPr>
          <p:nvPr/>
        </p:nvCxnSpPr>
        <p:spPr>
          <a:xfrm>
            <a:off x="6400800" y="984738"/>
            <a:ext cx="0" cy="2837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555BBFB0-88CE-4092-B2C3-84743F2DB33B}"/>
              </a:ext>
            </a:extLst>
          </p:cNvPr>
          <p:cNvCxnSpPr/>
          <p:nvPr/>
        </p:nvCxnSpPr>
        <p:spPr>
          <a:xfrm>
            <a:off x="8314006" y="984738"/>
            <a:ext cx="0" cy="3048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id="{E830F62D-6F34-4566-A94F-C75E2DBA3594}"/>
              </a:ext>
            </a:extLst>
          </p:cNvPr>
          <p:cNvCxnSpPr/>
          <p:nvPr/>
        </p:nvCxnSpPr>
        <p:spPr>
          <a:xfrm>
            <a:off x="9337429" y="984738"/>
            <a:ext cx="1002325" cy="2837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: один скругленный угол 21">
            <a:extLst>
              <a:ext uri="{FF2B5EF4-FFF2-40B4-BE49-F238E27FC236}">
                <a16:creationId xmlns:a16="http://schemas.microsoft.com/office/drawing/2014/main" id="{B98757FD-12EF-4566-BA1B-C37BFBB5C789}"/>
              </a:ext>
            </a:extLst>
          </p:cNvPr>
          <p:cNvSpPr/>
          <p:nvPr/>
        </p:nvSpPr>
        <p:spPr>
          <a:xfrm>
            <a:off x="324728" y="1943694"/>
            <a:ext cx="1313572" cy="475954"/>
          </a:xfrm>
          <a:prstGeom prst="round1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rgbClr val="0000CC"/>
                </a:solidFill>
              </a:rPr>
              <a:t>Компьютерная грамотность</a:t>
            </a:r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AF4C28F5-D80C-4577-8E66-2707BCF4D60D}"/>
              </a:ext>
            </a:extLst>
          </p:cNvPr>
          <p:cNvSpPr/>
          <p:nvPr/>
        </p:nvSpPr>
        <p:spPr>
          <a:xfrm>
            <a:off x="324729" y="2717420"/>
            <a:ext cx="1313571" cy="36576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Я - блогер</a:t>
            </a:r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818E626E-E03E-43E2-94B1-F4D531688F56}"/>
              </a:ext>
            </a:extLst>
          </p:cNvPr>
          <p:cNvSpPr/>
          <p:nvPr/>
        </p:nvSpPr>
        <p:spPr>
          <a:xfrm>
            <a:off x="1852246" y="4696269"/>
            <a:ext cx="1705122" cy="365760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Хобби Дом</a:t>
            </a:r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502573ED-F5A6-4039-865B-1A283E3ED979}"/>
              </a:ext>
            </a:extLst>
          </p:cNvPr>
          <p:cNvSpPr/>
          <p:nvPr/>
        </p:nvSpPr>
        <p:spPr>
          <a:xfrm>
            <a:off x="1877449" y="4060873"/>
            <a:ext cx="1783079" cy="457184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Hip step</a:t>
            </a:r>
            <a:endParaRPr lang="ru-RU" sz="1400" dirty="0"/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F03939CD-6C50-482C-AE01-62FE0BFDA4FD}"/>
              </a:ext>
            </a:extLst>
          </p:cNvPr>
          <p:cNvSpPr/>
          <p:nvPr/>
        </p:nvSpPr>
        <p:spPr>
          <a:xfrm>
            <a:off x="1880378" y="3509922"/>
            <a:ext cx="1754947" cy="365760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Мир танца</a:t>
            </a:r>
          </a:p>
        </p:txBody>
      </p:sp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id="{99E83CC0-CB71-41C5-80A6-4FAACC8F4A8C}"/>
              </a:ext>
            </a:extLst>
          </p:cNvPr>
          <p:cNvSpPr/>
          <p:nvPr/>
        </p:nvSpPr>
        <p:spPr>
          <a:xfrm>
            <a:off x="1880379" y="2958971"/>
            <a:ext cx="1726811" cy="365760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Бюро добрых дел</a:t>
            </a:r>
          </a:p>
        </p:txBody>
      </p:sp>
      <p:sp>
        <p:nvSpPr>
          <p:cNvPr id="28" name="Прямоугольник: скругленные углы 27">
            <a:extLst>
              <a:ext uri="{FF2B5EF4-FFF2-40B4-BE49-F238E27FC236}">
                <a16:creationId xmlns:a16="http://schemas.microsoft.com/office/drawing/2014/main" id="{CADAC3C7-B1B0-4292-95A1-0809708CC392}"/>
              </a:ext>
            </a:extLst>
          </p:cNvPr>
          <p:cNvSpPr/>
          <p:nvPr/>
        </p:nvSpPr>
        <p:spPr>
          <a:xfrm>
            <a:off x="1913790" y="2436099"/>
            <a:ext cx="1659991" cy="365760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PRO</a:t>
            </a:r>
            <a:r>
              <a:rPr lang="ru-RU" sz="1400" dirty="0"/>
              <a:t>- декор</a:t>
            </a:r>
          </a:p>
        </p:txBody>
      </p:sp>
      <p:sp>
        <p:nvSpPr>
          <p:cNvPr id="29" name="Прямоугольник: скругленные углы 28">
            <a:extLst>
              <a:ext uri="{FF2B5EF4-FFF2-40B4-BE49-F238E27FC236}">
                <a16:creationId xmlns:a16="http://schemas.microsoft.com/office/drawing/2014/main" id="{FC93EA99-92C8-48A8-A89F-55ED8CDE23B5}"/>
              </a:ext>
            </a:extLst>
          </p:cNvPr>
          <p:cNvSpPr/>
          <p:nvPr/>
        </p:nvSpPr>
        <p:spPr>
          <a:xfrm>
            <a:off x="1919066" y="1913227"/>
            <a:ext cx="1699846" cy="365760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Театр «Ассорти»</a:t>
            </a:r>
          </a:p>
        </p:txBody>
      </p:sp>
      <p:sp>
        <p:nvSpPr>
          <p:cNvPr id="30" name="Прямоугольник: скругленные углы 29">
            <a:extLst>
              <a:ext uri="{FF2B5EF4-FFF2-40B4-BE49-F238E27FC236}">
                <a16:creationId xmlns:a16="http://schemas.microsoft.com/office/drawing/2014/main" id="{1DDC1014-C01C-4556-AC29-7047393EB13F}"/>
              </a:ext>
            </a:extLst>
          </p:cNvPr>
          <p:cNvSpPr/>
          <p:nvPr/>
        </p:nvSpPr>
        <p:spPr>
          <a:xfrm>
            <a:off x="9718431" y="1853529"/>
            <a:ext cx="2135359" cy="36576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Happy </a:t>
            </a:r>
            <a:r>
              <a:rPr lang="en-US" sz="1400" dirty="0" err="1"/>
              <a:t>Englich</a:t>
            </a:r>
            <a:r>
              <a:rPr lang="en-US" sz="1400" dirty="0"/>
              <a:t> </a:t>
            </a:r>
            <a:endParaRPr lang="ru-RU" sz="1400" dirty="0"/>
          </a:p>
        </p:txBody>
      </p:sp>
      <p:sp>
        <p:nvSpPr>
          <p:cNvPr id="31" name="Прямоугольник: скругленные углы 30">
            <a:extLst>
              <a:ext uri="{FF2B5EF4-FFF2-40B4-BE49-F238E27FC236}">
                <a16:creationId xmlns:a16="http://schemas.microsoft.com/office/drawing/2014/main" id="{6FC5836B-124C-40D4-A707-DB1A87FE1162}"/>
              </a:ext>
            </a:extLst>
          </p:cNvPr>
          <p:cNvSpPr/>
          <p:nvPr/>
        </p:nvSpPr>
        <p:spPr>
          <a:xfrm>
            <a:off x="7441805" y="1974165"/>
            <a:ext cx="1974751" cy="36576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ШЮПО</a:t>
            </a:r>
          </a:p>
        </p:txBody>
      </p:sp>
      <p:sp>
        <p:nvSpPr>
          <p:cNvPr id="32" name="Прямоугольник: скругленные углы 31">
            <a:extLst>
              <a:ext uri="{FF2B5EF4-FFF2-40B4-BE49-F238E27FC236}">
                <a16:creationId xmlns:a16="http://schemas.microsoft.com/office/drawing/2014/main" id="{5299F1D1-EF8A-4ED2-95BD-BD9FEE685C31}"/>
              </a:ext>
            </a:extLst>
          </p:cNvPr>
          <p:cNvSpPr/>
          <p:nvPr/>
        </p:nvSpPr>
        <p:spPr>
          <a:xfrm>
            <a:off x="5728478" y="1946619"/>
            <a:ext cx="1570309" cy="36576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Юные краеведы</a:t>
            </a:r>
          </a:p>
        </p:txBody>
      </p:sp>
      <p:sp>
        <p:nvSpPr>
          <p:cNvPr id="33" name="Прямоугольник: скругленные углы 32">
            <a:extLst>
              <a:ext uri="{FF2B5EF4-FFF2-40B4-BE49-F238E27FC236}">
                <a16:creationId xmlns:a16="http://schemas.microsoft.com/office/drawing/2014/main" id="{8A9B9BA9-B068-485D-9B1E-66D3052A063E}"/>
              </a:ext>
            </a:extLst>
          </p:cNvPr>
          <p:cNvSpPr/>
          <p:nvPr/>
        </p:nvSpPr>
        <p:spPr>
          <a:xfrm>
            <a:off x="3812633" y="1927275"/>
            <a:ext cx="1699846" cy="490024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Комплексное единоборство</a:t>
            </a:r>
          </a:p>
        </p:txBody>
      </p:sp>
      <p:sp>
        <p:nvSpPr>
          <p:cNvPr id="36" name="Прямоугольник: скругленные углы 35">
            <a:extLst>
              <a:ext uri="{FF2B5EF4-FFF2-40B4-BE49-F238E27FC236}">
                <a16:creationId xmlns:a16="http://schemas.microsoft.com/office/drawing/2014/main" id="{8E27AC82-9A55-465A-93AE-3B81E0FF0701}"/>
              </a:ext>
            </a:extLst>
          </p:cNvPr>
          <p:cNvSpPr/>
          <p:nvPr/>
        </p:nvSpPr>
        <p:spPr>
          <a:xfrm>
            <a:off x="1557996" y="6018687"/>
            <a:ext cx="2102532" cy="621263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ИЗО-студии «Волшебная палитра»</a:t>
            </a:r>
          </a:p>
        </p:txBody>
      </p:sp>
      <p:sp>
        <p:nvSpPr>
          <p:cNvPr id="37" name="Прямоугольник: скругленные углы 36">
            <a:extLst>
              <a:ext uri="{FF2B5EF4-FFF2-40B4-BE49-F238E27FC236}">
                <a16:creationId xmlns:a16="http://schemas.microsoft.com/office/drawing/2014/main" id="{9596BB66-A0AB-4FAC-A073-0053EA4868C9}"/>
              </a:ext>
            </a:extLst>
          </p:cNvPr>
          <p:cNvSpPr/>
          <p:nvPr/>
        </p:nvSpPr>
        <p:spPr>
          <a:xfrm>
            <a:off x="7522691" y="2534540"/>
            <a:ext cx="1814737" cy="36576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Школа Лидера</a:t>
            </a:r>
          </a:p>
        </p:txBody>
      </p:sp>
      <p:sp>
        <p:nvSpPr>
          <p:cNvPr id="38" name="Прямоугольник: скругленные углы 37">
            <a:extLst>
              <a:ext uri="{FF2B5EF4-FFF2-40B4-BE49-F238E27FC236}">
                <a16:creationId xmlns:a16="http://schemas.microsoft.com/office/drawing/2014/main" id="{7C78466D-7B21-45F8-A0EE-E030980FB885}"/>
              </a:ext>
            </a:extLst>
          </p:cNvPr>
          <p:cNvSpPr/>
          <p:nvPr/>
        </p:nvSpPr>
        <p:spPr>
          <a:xfrm>
            <a:off x="9493348" y="2451916"/>
            <a:ext cx="2506395" cy="458047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Мой любимый</a:t>
            </a:r>
            <a:r>
              <a:rPr lang="en-US" sz="1400" dirty="0"/>
              <a:t> </a:t>
            </a:r>
            <a:r>
              <a:rPr lang="ru-RU" sz="1400" dirty="0"/>
              <a:t>английский </a:t>
            </a:r>
          </a:p>
        </p:txBody>
      </p:sp>
      <p:sp>
        <p:nvSpPr>
          <p:cNvPr id="39" name="Прямоугольник: скругленные углы 38">
            <a:extLst>
              <a:ext uri="{FF2B5EF4-FFF2-40B4-BE49-F238E27FC236}">
                <a16:creationId xmlns:a16="http://schemas.microsoft.com/office/drawing/2014/main" id="{6E8CA7F5-8C12-4F78-8DD8-F23329F081B6}"/>
              </a:ext>
            </a:extLst>
          </p:cNvPr>
          <p:cNvSpPr/>
          <p:nvPr/>
        </p:nvSpPr>
        <p:spPr>
          <a:xfrm>
            <a:off x="125435" y="3428999"/>
            <a:ext cx="1726811" cy="610839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Юный звукорежиссер </a:t>
            </a:r>
          </a:p>
        </p:txBody>
      </p:sp>
      <p:sp>
        <p:nvSpPr>
          <p:cNvPr id="40" name="Прямоугольник: скругленные углы 39">
            <a:extLst>
              <a:ext uri="{FF2B5EF4-FFF2-40B4-BE49-F238E27FC236}">
                <a16:creationId xmlns:a16="http://schemas.microsoft.com/office/drawing/2014/main" id="{AB37FE38-6654-4989-987F-D8416963BE65}"/>
              </a:ext>
            </a:extLst>
          </p:cNvPr>
          <p:cNvSpPr/>
          <p:nvPr/>
        </p:nvSpPr>
        <p:spPr>
          <a:xfrm>
            <a:off x="1913790" y="5254198"/>
            <a:ext cx="1643578" cy="494853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Спортивные бальные танцы</a:t>
            </a:r>
          </a:p>
        </p:txBody>
      </p:sp>
      <p:sp>
        <p:nvSpPr>
          <p:cNvPr id="41" name="Прямоугольник: скругленные углы 40">
            <a:extLst>
              <a:ext uri="{FF2B5EF4-FFF2-40B4-BE49-F238E27FC236}">
                <a16:creationId xmlns:a16="http://schemas.microsoft.com/office/drawing/2014/main" id="{A70485E3-4CF7-4EF4-9505-ED07CE806421}"/>
              </a:ext>
            </a:extLst>
          </p:cNvPr>
          <p:cNvSpPr/>
          <p:nvPr/>
        </p:nvSpPr>
        <p:spPr>
          <a:xfrm>
            <a:off x="5761888" y="3147680"/>
            <a:ext cx="1553311" cy="36576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Музееведение</a:t>
            </a:r>
          </a:p>
        </p:txBody>
      </p:sp>
      <p:sp>
        <p:nvSpPr>
          <p:cNvPr id="42" name="Прямоугольник: скругленные углы 41">
            <a:extLst>
              <a:ext uri="{FF2B5EF4-FFF2-40B4-BE49-F238E27FC236}">
                <a16:creationId xmlns:a16="http://schemas.microsoft.com/office/drawing/2014/main" id="{5EC52527-44B6-4BEC-BF19-124964B0F04C}"/>
              </a:ext>
            </a:extLst>
          </p:cNvPr>
          <p:cNvSpPr/>
          <p:nvPr/>
        </p:nvSpPr>
        <p:spPr>
          <a:xfrm>
            <a:off x="3785668" y="2544203"/>
            <a:ext cx="1726811" cy="36576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Бокс</a:t>
            </a:r>
          </a:p>
        </p:txBody>
      </p:sp>
      <p:sp>
        <p:nvSpPr>
          <p:cNvPr id="43" name="Прямоугольник: скругленные углы 42">
            <a:extLst>
              <a:ext uri="{FF2B5EF4-FFF2-40B4-BE49-F238E27FC236}">
                <a16:creationId xmlns:a16="http://schemas.microsoft.com/office/drawing/2014/main" id="{D3442B17-063C-453A-BB7A-3D34728C3605}"/>
              </a:ext>
            </a:extLst>
          </p:cNvPr>
          <p:cNvSpPr/>
          <p:nvPr/>
        </p:nvSpPr>
        <p:spPr>
          <a:xfrm>
            <a:off x="5728478" y="2575606"/>
            <a:ext cx="1586721" cy="36576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Я - патриот</a:t>
            </a:r>
          </a:p>
        </p:txBody>
      </p:sp>
      <p:sp>
        <p:nvSpPr>
          <p:cNvPr id="44" name="Прямоугольник: скругленные углы 43">
            <a:extLst>
              <a:ext uri="{FF2B5EF4-FFF2-40B4-BE49-F238E27FC236}">
                <a16:creationId xmlns:a16="http://schemas.microsoft.com/office/drawing/2014/main" id="{DCDF911B-EAE5-4DC7-B8DB-AC9BAC4AD410}"/>
              </a:ext>
            </a:extLst>
          </p:cNvPr>
          <p:cNvSpPr/>
          <p:nvPr/>
        </p:nvSpPr>
        <p:spPr>
          <a:xfrm>
            <a:off x="3785667" y="3028072"/>
            <a:ext cx="1726811" cy="36576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Айкидо</a:t>
            </a:r>
          </a:p>
        </p:txBody>
      </p:sp>
      <p:sp>
        <p:nvSpPr>
          <p:cNvPr id="45" name="Прямоугольник: скругленные углы 44">
            <a:extLst>
              <a:ext uri="{FF2B5EF4-FFF2-40B4-BE49-F238E27FC236}">
                <a16:creationId xmlns:a16="http://schemas.microsoft.com/office/drawing/2014/main" id="{327341A4-8D5F-4A01-8A61-E58811391488}"/>
              </a:ext>
            </a:extLst>
          </p:cNvPr>
          <p:cNvSpPr/>
          <p:nvPr/>
        </p:nvSpPr>
        <p:spPr>
          <a:xfrm>
            <a:off x="3812630" y="6084354"/>
            <a:ext cx="1726811" cy="36576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Вольная борьба</a:t>
            </a:r>
          </a:p>
        </p:txBody>
      </p:sp>
      <p:sp>
        <p:nvSpPr>
          <p:cNvPr id="46" name="Прямоугольник: скругленные углы 45">
            <a:extLst>
              <a:ext uri="{FF2B5EF4-FFF2-40B4-BE49-F238E27FC236}">
                <a16:creationId xmlns:a16="http://schemas.microsoft.com/office/drawing/2014/main" id="{D1DF1D46-09B5-44BC-A53F-CEF7BA4AE0D5}"/>
              </a:ext>
            </a:extLst>
          </p:cNvPr>
          <p:cNvSpPr/>
          <p:nvPr/>
        </p:nvSpPr>
        <p:spPr>
          <a:xfrm>
            <a:off x="3812633" y="3494672"/>
            <a:ext cx="1726811" cy="456181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Спортивный рукопашный бой</a:t>
            </a:r>
          </a:p>
        </p:txBody>
      </p:sp>
      <p:sp>
        <p:nvSpPr>
          <p:cNvPr id="47" name="Прямоугольник: скругленные углы 46">
            <a:extLst>
              <a:ext uri="{FF2B5EF4-FFF2-40B4-BE49-F238E27FC236}">
                <a16:creationId xmlns:a16="http://schemas.microsoft.com/office/drawing/2014/main" id="{A24B1233-E071-402C-83C9-168E67ACAA7B}"/>
              </a:ext>
            </a:extLst>
          </p:cNvPr>
          <p:cNvSpPr/>
          <p:nvPr/>
        </p:nvSpPr>
        <p:spPr>
          <a:xfrm>
            <a:off x="3812632" y="4074536"/>
            <a:ext cx="1726811" cy="36576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Баскетбол </a:t>
            </a:r>
          </a:p>
        </p:txBody>
      </p:sp>
      <p:sp>
        <p:nvSpPr>
          <p:cNvPr id="48" name="Прямоугольник: скругленные углы 47">
            <a:extLst>
              <a:ext uri="{FF2B5EF4-FFF2-40B4-BE49-F238E27FC236}">
                <a16:creationId xmlns:a16="http://schemas.microsoft.com/office/drawing/2014/main" id="{FF4BCB95-FBB7-42DF-9510-9212C03B1929}"/>
              </a:ext>
            </a:extLst>
          </p:cNvPr>
          <p:cNvSpPr/>
          <p:nvPr/>
        </p:nvSpPr>
        <p:spPr>
          <a:xfrm>
            <a:off x="3812631" y="4549751"/>
            <a:ext cx="1726811" cy="36576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Волейбол</a:t>
            </a:r>
          </a:p>
        </p:txBody>
      </p:sp>
      <p:sp>
        <p:nvSpPr>
          <p:cNvPr id="49" name="Прямоугольник: скругленные углы 48">
            <a:extLst>
              <a:ext uri="{FF2B5EF4-FFF2-40B4-BE49-F238E27FC236}">
                <a16:creationId xmlns:a16="http://schemas.microsoft.com/office/drawing/2014/main" id="{2DFAF58D-6D5A-404F-A158-C39C847BE5D6}"/>
              </a:ext>
            </a:extLst>
          </p:cNvPr>
          <p:cNvSpPr/>
          <p:nvPr/>
        </p:nvSpPr>
        <p:spPr>
          <a:xfrm>
            <a:off x="3785666" y="5017847"/>
            <a:ext cx="1726811" cy="36576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Каратэ</a:t>
            </a:r>
          </a:p>
        </p:txBody>
      </p:sp>
      <p:sp>
        <p:nvSpPr>
          <p:cNvPr id="50" name="Прямоугольник: скругленные углы 49">
            <a:extLst>
              <a:ext uri="{FF2B5EF4-FFF2-40B4-BE49-F238E27FC236}">
                <a16:creationId xmlns:a16="http://schemas.microsoft.com/office/drawing/2014/main" id="{5BF227CA-98FA-45D2-8071-C4CBA3860F50}"/>
              </a:ext>
            </a:extLst>
          </p:cNvPr>
          <p:cNvSpPr/>
          <p:nvPr/>
        </p:nvSpPr>
        <p:spPr>
          <a:xfrm>
            <a:off x="3785665" y="5530369"/>
            <a:ext cx="1726811" cy="36576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Панкратион</a:t>
            </a:r>
          </a:p>
        </p:txBody>
      </p:sp>
      <p:sp>
        <p:nvSpPr>
          <p:cNvPr id="52" name="Прямоугольник: скругленные углы 51">
            <a:extLst>
              <a:ext uri="{FF2B5EF4-FFF2-40B4-BE49-F238E27FC236}">
                <a16:creationId xmlns:a16="http://schemas.microsoft.com/office/drawing/2014/main" id="{50D1A0D3-5F7A-4A59-B5F4-671ADDCC95C6}"/>
              </a:ext>
            </a:extLst>
          </p:cNvPr>
          <p:cNvSpPr/>
          <p:nvPr/>
        </p:nvSpPr>
        <p:spPr>
          <a:xfrm>
            <a:off x="9563547" y="3083180"/>
            <a:ext cx="2281311" cy="37453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Юный лингвист </a:t>
            </a:r>
          </a:p>
        </p:txBody>
      </p:sp>
      <p:sp>
        <p:nvSpPr>
          <p:cNvPr id="53" name="Прямоугольник: скругленные углы 52">
            <a:extLst>
              <a:ext uri="{FF2B5EF4-FFF2-40B4-BE49-F238E27FC236}">
                <a16:creationId xmlns:a16="http://schemas.microsoft.com/office/drawing/2014/main" id="{61031B39-F695-4B52-81C7-D7783977A577}"/>
              </a:ext>
            </a:extLst>
          </p:cNvPr>
          <p:cNvSpPr/>
          <p:nvPr/>
        </p:nvSpPr>
        <p:spPr>
          <a:xfrm>
            <a:off x="9885872" y="3722762"/>
            <a:ext cx="2002583" cy="370677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Ход конем</a:t>
            </a:r>
          </a:p>
        </p:txBody>
      </p:sp>
      <p:sp>
        <p:nvSpPr>
          <p:cNvPr id="54" name="Прямоугольник: скругленные углы 53">
            <a:extLst>
              <a:ext uri="{FF2B5EF4-FFF2-40B4-BE49-F238E27FC236}">
                <a16:creationId xmlns:a16="http://schemas.microsoft.com/office/drawing/2014/main" id="{3A10DB60-A5B3-418E-81CC-343928D16F44}"/>
              </a:ext>
            </a:extLst>
          </p:cNvPr>
          <p:cNvSpPr/>
          <p:nvPr/>
        </p:nvSpPr>
        <p:spPr>
          <a:xfrm>
            <a:off x="5728478" y="3775841"/>
            <a:ext cx="1586721" cy="45618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Страноведение </a:t>
            </a:r>
          </a:p>
        </p:txBody>
      </p:sp>
      <p:sp>
        <p:nvSpPr>
          <p:cNvPr id="51" name="Прямоугольник: скругленные углы 36">
            <a:extLst>
              <a:ext uri="{FF2B5EF4-FFF2-40B4-BE49-F238E27FC236}">
                <a16:creationId xmlns:a16="http://schemas.microsoft.com/office/drawing/2014/main" id="{9596BB66-A0AB-4FAC-A073-0053EA4868C9}"/>
              </a:ext>
            </a:extLst>
          </p:cNvPr>
          <p:cNvSpPr/>
          <p:nvPr/>
        </p:nvSpPr>
        <p:spPr>
          <a:xfrm>
            <a:off x="7562948" y="3118260"/>
            <a:ext cx="1814737" cy="36576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ЮИД</a:t>
            </a:r>
            <a:endParaRPr lang="ru-RU" sz="1400" dirty="0"/>
          </a:p>
        </p:txBody>
      </p:sp>
      <p:sp>
        <p:nvSpPr>
          <p:cNvPr id="55" name="Прямоугольник: скругленные углы 36">
            <a:extLst>
              <a:ext uri="{FF2B5EF4-FFF2-40B4-BE49-F238E27FC236}">
                <a16:creationId xmlns:a16="http://schemas.microsoft.com/office/drawing/2014/main" id="{9596BB66-A0AB-4FAC-A073-0053EA4868C9}"/>
              </a:ext>
            </a:extLst>
          </p:cNvPr>
          <p:cNvSpPr/>
          <p:nvPr/>
        </p:nvSpPr>
        <p:spPr>
          <a:xfrm>
            <a:off x="7588826" y="3696230"/>
            <a:ext cx="2038253" cy="513461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Юный фотокорреспондент</a:t>
            </a:r>
            <a:endParaRPr lang="ru-RU" sz="1400" dirty="0"/>
          </a:p>
        </p:txBody>
      </p:sp>
      <p:sp>
        <p:nvSpPr>
          <p:cNvPr id="56" name="Прямоугольник: скругленные углы 52">
            <a:extLst>
              <a:ext uri="{FF2B5EF4-FFF2-40B4-BE49-F238E27FC236}">
                <a16:creationId xmlns:a16="http://schemas.microsoft.com/office/drawing/2014/main" id="{61031B39-F695-4B52-81C7-D7783977A577}"/>
              </a:ext>
            </a:extLst>
          </p:cNvPr>
          <p:cNvSpPr/>
          <p:nvPr/>
        </p:nvSpPr>
        <p:spPr>
          <a:xfrm>
            <a:off x="9926129" y="4263351"/>
            <a:ext cx="2002583" cy="370677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Юный физик</a:t>
            </a:r>
            <a:endParaRPr lang="ru-RU" sz="1400" dirty="0"/>
          </a:p>
        </p:txBody>
      </p:sp>
      <p:sp>
        <p:nvSpPr>
          <p:cNvPr id="57" name="Прямоугольник: скругленные углы 52">
            <a:extLst>
              <a:ext uri="{FF2B5EF4-FFF2-40B4-BE49-F238E27FC236}">
                <a16:creationId xmlns:a16="http://schemas.microsoft.com/office/drawing/2014/main" id="{61031B39-F695-4B52-81C7-D7783977A577}"/>
              </a:ext>
            </a:extLst>
          </p:cNvPr>
          <p:cNvSpPr/>
          <p:nvPr/>
        </p:nvSpPr>
        <p:spPr>
          <a:xfrm>
            <a:off x="9862868" y="4916083"/>
            <a:ext cx="2002583" cy="501306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За страницами школьного учебника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7744336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85C2136B-77EC-41E9-BDB6-58A4AE1429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733800"/>
            <a:ext cx="762000" cy="3124200"/>
          </a:xfrm>
          <a:custGeom>
            <a:avLst/>
            <a:gdLst>
              <a:gd name="connsiteX0" fmla="*/ 0 w 762000"/>
              <a:gd name="connsiteY0" fmla="*/ 0 h 3124200"/>
              <a:gd name="connsiteX1" fmla="*/ 762000 w 762000"/>
              <a:gd name="connsiteY1" fmla="*/ 3124200 h 3124200"/>
              <a:gd name="connsiteX2" fmla="*/ 0 w 762000"/>
              <a:gd name="connsiteY2" fmla="*/ 3124200 h 312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2000" h="3124200">
                <a:moveTo>
                  <a:pt x="0" y="0"/>
                </a:moveTo>
                <a:lnTo>
                  <a:pt x="762000" y="3124200"/>
                </a:lnTo>
                <a:lnTo>
                  <a:pt x="0" y="31242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55891F3-A5E2-4418-8950-25FA2B7312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9274002" y="4502552"/>
            <a:ext cx="2917998" cy="235544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B1FCEB1-A7E1-417C-A7EF-AA30D5A085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53500" y="-16625"/>
            <a:ext cx="2667482" cy="687462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FBCF2A6-1F18-4B68-B5D2-5B763ED4159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2923" y="-16625"/>
            <a:ext cx="1269077" cy="6874625"/>
          </a:xfrm>
          <a:custGeom>
            <a:avLst/>
            <a:gdLst>
              <a:gd name="connsiteX0" fmla="*/ 714894 w 1269077"/>
              <a:gd name="connsiteY0" fmla="*/ 0 h 6874625"/>
              <a:gd name="connsiteX1" fmla="*/ 1269077 w 1269077"/>
              <a:gd name="connsiteY1" fmla="*/ 16625 h 6874625"/>
              <a:gd name="connsiteX2" fmla="*/ 1269077 w 1269077"/>
              <a:gd name="connsiteY2" fmla="*/ 6874625 h 6874625"/>
              <a:gd name="connsiteX3" fmla="*/ 0 w 1269077"/>
              <a:gd name="connsiteY3" fmla="*/ 6874625 h 687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69077" h="6874625">
                <a:moveTo>
                  <a:pt x="714894" y="0"/>
                </a:moveTo>
                <a:lnTo>
                  <a:pt x="1269077" y="16625"/>
                </a:lnTo>
                <a:lnTo>
                  <a:pt x="1269077" y="6874625"/>
                </a:lnTo>
                <a:lnTo>
                  <a:pt x="0" y="6874625"/>
                </a:lnTo>
                <a:close/>
              </a:path>
            </a:pathLst>
          </a:custGeom>
          <a:solidFill>
            <a:schemeClr val="accent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F3A27FB-A693-4A75-951E-0C77CD98F03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374" y="-16624"/>
            <a:ext cx="1983626" cy="6874625"/>
          </a:xfrm>
          <a:custGeom>
            <a:avLst/>
            <a:gdLst>
              <a:gd name="connsiteX0" fmla="*/ 0 w 1983626"/>
              <a:gd name="connsiteY0" fmla="*/ 0 h 6874625"/>
              <a:gd name="connsiteX1" fmla="*/ 1983626 w 1983626"/>
              <a:gd name="connsiteY1" fmla="*/ 0 h 6874625"/>
              <a:gd name="connsiteX2" fmla="*/ 1983626 w 1983626"/>
              <a:gd name="connsiteY2" fmla="*/ 6874625 h 6874625"/>
              <a:gd name="connsiteX3" fmla="*/ 1522181 w 1983626"/>
              <a:gd name="connsiteY3" fmla="*/ 6874625 h 687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3626" h="6874625">
                <a:moveTo>
                  <a:pt x="0" y="0"/>
                </a:moveTo>
                <a:lnTo>
                  <a:pt x="1983626" y="0"/>
                </a:lnTo>
                <a:lnTo>
                  <a:pt x="1983626" y="6874625"/>
                </a:lnTo>
                <a:lnTo>
                  <a:pt x="1522181" y="6874625"/>
                </a:lnTo>
                <a:close/>
              </a:path>
            </a:pathLst>
          </a:custGeom>
          <a:solidFill>
            <a:schemeClr val="accent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E7E28EB-6AE1-4646-B3AC-432A7414D4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24805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277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6C9AD3-4895-4674-B3F9-202CF0A53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100" b="1" dirty="0">
                <a:solidFill>
                  <a:srgbClr val="0070C0"/>
                </a:solidFill>
              </a:rPr>
              <a:t>Путин: «Проект «Билет в будущее» </a:t>
            </a:r>
            <a:br>
              <a:rPr lang="ru-RU" sz="3100" b="1" dirty="0">
                <a:solidFill>
                  <a:srgbClr val="0070C0"/>
                </a:solidFill>
              </a:rPr>
            </a:br>
            <a:r>
              <a:rPr lang="ru-RU" sz="3100" b="1" dirty="0">
                <a:solidFill>
                  <a:srgbClr val="0070C0"/>
                </a:solidFill>
              </a:rPr>
              <a:t>является лишь частью масштабной программы профориентации школьников»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5EE1FEC-2FE5-4663-9E09-879FF8F16C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0677" y="2160588"/>
            <a:ext cx="5955323" cy="4226143"/>
          </a:xfrm>
        </p:spPr>
        <p:txBody>
          <a:bodyPr>
            <a:noAutofit/>
          </a:bodyPr>
          <a:lstStyle/>
          <a:p>
            <a:r>
              <a:rPr lang="ru-RU" sz="2400" dirty="0"/>
              <a:t>Проект, направленный на профориентацию школьников 6–11 классов, является дополнением масштабной программы, которая затронет выпускников российских школ. </a:t>
            </a:r>
            <a:endParaRPr lang="ru-RU" sz="2400" dirty="0">
              <a:solidFill>
                <a:srgbClr val="C00000"/>
              </a:solidFill>
            </a:endParaRPr>
          </a:p>
          <a:p>
            <a:r>
              <a:rPr lang="ru-RU" sz="2400" dirty="0">
                <a:solidFill>
                  <a:srgbClr val="C00000"/>
                </a:solidFill>
              </a:rPr>
              <a:t>– это дополнение к общим мерам, направленным на раннюю профориентацию школьников, отметил президент. </a:t>
            </a:r>
          </a:p>
        </p:txBody>
      </p:sp>
      <p:pic>
        <p:nvPicPr>
          <p:cNvPr id="5" name="Объект 3">
            <a:extLst>
              <a:ext uri="{FF2B5EF4-FFF2-40B4-BE49-F238E27FC236}">
                <a16:creationId xmlns:a16="http://schemas.microsoft.com/office/drawing/2014/main" id="{9DFF5099-024E-443E-A799-6841FA08872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9518" y="2326595"/>
            <a:ext cx="4757859" cy="348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1648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bigpo.ru/potrb/%D0%9A%D0%BE%D0%BD%D0%BA%D1%83%D1%80%D1%81+%D0%B2%D0%BE%D1%81%D0%BF%D0%B8%D1%82%D0%B0%D1%82%D0%B5%D0%BB%D1%8C%D0%BD%D1%8B%D1%85+%D1%81%D0%B8%D1%81%D1%82%D0%B5%D0%BC+%D0%BE%D0%B1%D1%80%D0%B0%D0%B7%D0%BE%D0%B2%D0%B0%D1%82%D0%B5%D0%BB%D1%8C%D0%BD%D1%8B%D1%85+%D1%83%D1%87%D1%80%D0%B5%D0%B6%D0%B4%D0%B5%D0%BD%D0%B8%D0%B9+%D0%A0%D0%BE%D1%81%D1%81%D0%B8%D0%B8+%D0%92%D0%BE%D1%81%D0%BF%D0%B8%D1%82%D0%B0%D1%82%D0%B5%D0%BB%D1%8C%D0%BD%D0%B0%D1%8F+%D1%81%D0%B8%D1%81%D1%82%D0%B5%D0%BC%D0%B0+%C2%AB%D0%A2%D1%80%D0%B0%D0%B5%D0%BA%D1%82%D0%BE%D1%80%D0%B8%D1%8F+%D0%BD%D0%B5%D1%84%D0%BE%D1%80%D0%BC%D0%B0%D0%BB%D1%8C%D0%BD%D0%BE%D0%B3%D0%BE+%D0%BE%D0%B1%D1%80%D0%B0%D0%B7%D0%BE%D0%B2%D0%B0%D0%BD%D0%B8%D1%8F%C2%BBb/142184_html_60f91df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12191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2FEB54A-D17A-437C-ADC2-25F9A5CE9A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84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6B06180-BCA9-4D25-9905-FC3B0C5F7C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003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E6A583-1D49-4EAA-B63E-6E63D5A79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09489"/>
            <a:ext cx="8596668" cy="1620911"/>
          </a:xfrm>
        </p:spPr>
        <p:txBody>
          <a:bodyPr>
            <a:noAutofit/>
          </a:bodyPr>
          <a:lstStyle/>
          <a:p>
            <a:r>
              <a:rPr lang="ru-RU" sz="2200" b="1" i="1" u="sng" dirty="0"/>
              <a:t>Методическое сопровождение </a:t>
            </a:r>
            <a:r>
              <a:rPr lang="ru-RU" sz="2200" b="1" dirty="0"/>
              <a:t>– это процесс </a:t>
            </a:r>
            <a:r>
              <a:rPr lang="ru-RU" sz="2200" b="1" i="1" dirty="0"/>
              <a:t>и результат </a:t>
            </a:r>
            <a:r>
              <a:rPr lang="ru-RU" sz="2200" b="1" dirty="0"/>
              <a:t>оснащения чьей-либо деятельности </a:t>
            </a:r>
            <a:r>
              <a:rPr lang="ru-RU" sz="2200" dirty="0"/>
              <a:t>(или проекта, программы, профессионального конкурса и др.) </a:t>
            </a:r>
            <a:r>
              <a:rPr lang="ru-RU" sz="2200" b="1" dirty="0"/>
              <a:t>необходимыми методическими средствами и информацией, способствующей её эффективному осуществлению (или реализации). </a:t>
            </a:r>
            <a:endParaRPr lang="ru-RU" sz="2200" b="1" u="sng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E82FA77-6531-498B-BB5B-94F8A35523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5744" y="2471808"/>
            <a:ext cx="4185623" cy="576262"/>
          </a:xfrm>
        </p:spPr>
        <p:txBody>
          <a:bodyPr/>
          <a:lstStyle/>
          <a:p>
            <a:r>
              <a:rPr lang="ru-RU" sz="2200" b="1" i="1" dirty="0" smtClean="0">
                <a:solidFill>
                  <a:srgbClr val="C00000"/>
                </a:solidFill>
              </a:rPr>
              <a:t>Методически </a:t>
            </a:r>
            <a:r>
              <a:rPr lang="ru-RU" sz="2200" b="1" i="1" dirty="0">
                <a:solidFill>
                  <a:srgbClr val="C00000"/>
                </a:solidFill>
              </a:rPr>
              <a:t>сопроводить 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EEC2991-9346-456F-A08D-CA7288581C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5745" y="3187227"/>
            <a:ext cx="4185623" cy="3304117"/>
          </a:xfrm>
        </p:spPr>
        <p:txBody>
          <a:bodyPr/>
          <a:lstStyle/>
          <a:p>
            <a:r>
              <a:rPr lang="ru-RU" u="sng" dirty="0">
                <a:solidFill>
                  <a:schemeClr val="accent5">
                    <a:lumMod val="75000"/>
                  </a:schemeClr>
                </a:solidFill>
              </a:rPr>
              <a:t>это значит:</a:t>
            </a:r>
          </a:p>
          <a:p>
            <a:r>
              <a:rPr lang="ru-RU" dirty="0"/>
              <a:t> сделать возможным методически грамотное осуществление какой-либо деятельности;</a:t>
            </a:r>
          </a:p>
          <a:p>
            <a:r>
              <a:rPr lang="ru-RU" dirty="0"/>
              <a:t>устранить затруднения у тех кто её выполняет;</a:t>
            </a:r>
          </a:p>
          <a:p>
            <a:r>
              <a:rPr lang="ru-RU" dirty="0"/>
              <a:t>своевременно предоставить ответы на их вопросы, связанные с организацией этой деятельности.</a:t>
            </a:r>
          </a:p>
          <a:p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8C944FB-37FF-45B3-A6E5-41043FD67F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201891" y="2493474"/>
            <a:ext cx="4412634" cy="576262"/>
          </a:xfrm>
        </p:spPr>
        <p:txBody>
          <a:bodyPr/>
          <a:lstStyle/>
          <a:p>
            <a:pPr algn="ctr"/>
            <a:r>
              <a:rPr lang="ru-RU" sz="2200" b="1" dirty="0">
                <a:solidFill>
                  <a:srgbClr val="C00000"/>
                </a:solidFill>
              </a:rPr>
              <a:t>Методическое сопровождение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EE98253-B6BC-4CCB-AC0A-1BE4A1AE8F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201891" y="3261621"/>
            <a:ext cx="4185617" cy="2102041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как процесс объединяет в себе такие виды методической деятельности, как создание методической продукции, методическую помощь,  изучение, обобщение и распространение опыта и др.</a:t>
            </a:r>
          </a:p>
        </p:txBody>
      </p:sp>
    </p:spTree>
    <p:extLst>
      <p:ext uri="{BB962C8B-B14F-4D97-AF65-F5344CB8AC3E}">
        <p14:creationId xmlns:p14="http://schemas.microsoft.com/office/powerpoint/2010/main" val="2884031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8BB9105-1C17-42AF-B2C3-30B2D96DA0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005312" y="2346385"/>
            <a:ext cx="3209028" cy="3623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6215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05E54E-0708-4CA9-972A-9207959C6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40898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Перспективы методического сопровождения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CF0E5BE-5CD7-4F47-8053-E3A7390A2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57536"/>
            <a:ext cx="8596668" cy="4041406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Совершенствование профессионального мастерства педагогов по обеспечению доступности и повышению качества дополнительного образования с использованием современных педагогических технологий.</a:t>
            </a:r>
          </a:p>
          <a:p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Транслирование и распространение опыта успешной педагогической деятельности.</a:t>
            </a:r>
          </a:p>
          <a:p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Развитие умений педагогов анализировать образовательную деятельность, проводить самоанализ.</a:t>
            </a:r>
          </a:p>
        </p:txBody>
      </p:sp>
    </p:spTree>
    <p:extLst>
      <p:ext uri="{BB962C8B-B14F-4D97-AF65-F5344CB8AC3E}">
        <p14:creationId xmlns:p14="http://schemas.microsoft.com/office/powerpoint/2010/main" val="37904468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384A126-E7E3-4856-A59D-164D18674A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70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6727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3F1583-E887-4AE5-8514-45A328A20B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7" y="787791"/>
            <a:ext cx="7766936" cy="3263045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0070C0"/>
                </a:solidFill>
              </a:rPr>
              <a:t>2019 год  объявлен Годом рабочих профессий</a:t>
            </a:r>
          </a:p>
        </p:txBody>
      </p:sp>
    </p:spTree>
    <p:extLst>
      <p:ext uri="{BB962C8B-B14F-4D97-AF65-F5344CB8AC3E}">
        <p14:creationId xmlns:p14="http://schemas.microsoft.com/office/powerpoint/2010/main" val="2670154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AD2216D-F5A3-4D1F-927B-6B7CEB7004F6}"/>
              </a:ext>
            </a:extLst>
          </p:cNvPr>
          <p:cNvSpPr/>
          <p:nvPr/>
        </p:nvSpPr>
        <p:spPr>
          <a:xfrm>
            <a:off x="647114" y="4159504"/>
            <a:ext cx="910179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В рамках проекта "Билет в будущее" школьники смогут пройти профессиональные пробы и определиться с будущей профессией. Разработчики проекта уверяют, что отныне профориентация перестанет быть просто рассказами о профессиях, а начнет опираться на практику, реальные и актуальные потребности экономики, потому что помогать школьникам будут опытные наставники.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 </a:t>
            </a:r>
            <a:endParaRPr lang="ru-RU" sz="2000" dirty="0"/>
          </a:p>
        </p:txBody>
      </p:sp>
      <p:pic>
        <p:nvPicPr>
          <p:cNvPr id="7" name="Рисунок 6" descr="Изображение выглядит как человек, небо, одежд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0E01A01A-7E56-4F55-AD57-BA684E0AD9A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114" y="297847"/>
            <a:ext cx="8468751" cy="3861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8003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77334" y="255494"/>
            <a:ext cx="8708713" cy="5177118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700" b="1" i="1" dirty="0" smtClean="0"/>
              <a:t>Наша целевая аудитория — это те дети, которые в настоящий момент выбирают будущую профессию или направление профессиональной деятельности. Сам проект нацелен на то, чтобы дети получили возможность не просто узнать или увидеть профессию, а именно попробовать ее. Дело в том, что многие люди, выбрав ту или иную профессию в качестве направления работы, очень рано разочаровываются. Поэтому проекты, которые позволят детям... увидеть разные профессии, больше узнать о них и "потрогать руками" четыре-пять видов деятельности, дадут им возможность сделать более точный выбор</a:t>
            </a:r>
            <a:endParaRPr lang="ru-RU" sz="2700" b="1" i="1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847228" y="5822576"/>
            <a:ext cx="8596668" cy="4572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Роберт Уразов генеральный директор </a:t>
            </a:r>
            <a:r>
              <a:rPr lang="ru-RU" dirty="0" err="1" smtClean="0"/>
              <a:t>WorldSkills</a:t>
            </a:r>
            <a:r>
              <a:rPr lang="ru-RU" dirty="0" smtClean="0"/>
              <a:t> </a:t>
            </a:r>
            <a:r>
              <a:rPr lang="ru-RU" dirty="0" err="1" smtClean="0"/>
              <a:t>Russia</a:t>
            </a:r>
            <a:r>
              <a:rPr lang="ru-RU" dirty="0" smtClean="0"/>
              <a:t>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259" y="452811"/>
            <a:ext cx="9399494" cy="1927318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/>
              <a:t>Пока, однако, о внедрении на уровне образовательных учреждений говорить рано, отмечает Уразов. По всей стране система профориентации будет запущена только после пробного тестирования в отдельных образовательных центрах и пилотных регионах.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22793" y="2564176"/>
            <a:ext cx="8596668" cy="3271848"/>
          </a:xfrm>
        </p:spPr>
        <p:txBody>
          <a:bodyPr>
            <a:noAutofit/>
          </a:bodyPr>
          <a:lstStyle/>
          <a:p>
            <a:r>
              <a:rPr lang="ru-RU" sz="2400" dirty="0" smtClean="0"/>
              <a:t>Зампред комитета Госдумы по образованию и науке </a:t>
            </a:r>
          </a:p>
          <a:p>
            <a:r>
              <a:rPr lang="ru-RU" sz="2400" dirty="0" smtClean="0"/>
              <a:t>Борис Чернышов </a:t>
            </a:r>
            <a:r>
              <a:rPr lang="ru-RU" sz="2400" dirty="0" smtClean="0">
                <a:solidFill>
                  <a:schemeClr val="tx1"/>
                </a:solidFill>
                <a:hlinkClick r:id="rId2"/>
              </a:rPr>
              <a:t>обратил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smtClean="0"/>
              <a:t>внимание, что сейчас система профориентации в России находится в «абсолютно зачаточном состоянии».</a:t>
            </a:r>
          </a:p>
          <a:p>
            <a:r>
              <a:rPr lang="ru-RU" sz="2400" dirty="0" smtClean="0"/>
              <a:t>«В школах это есть только на уровне инициативы каждого конкретного директора школы, учителя, классного руководителя. Общей системы подготовки кадров и ранней профориентации нету вообще.»</a:t>
            </a:r>
          </a:p>
          <a:p>
            <a:endParaRPr lang="ru-RU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8C96A1-6C9A-43AA-BB06-1697F61ABE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2535" y="351692"/>
            <a:ext cx="7680960" cy="3077308"/>
          </a:xfrm>
        </p:spPr>
        <p:txBody>
          <a:bodyPr/>
          <a:lstStyle/>
          <a:p>
            <a:pPr algn="ctr"/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Сейчас в перечень входит порядка 30 компетенций, к 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моменту старта «Билета в будущее», их может быть уже 50. Список постоянно расширяется. Например, среди компетенций – интернет вещей, 3D-моделирование для компьютерных игр, прототипирование, </a:t>
            </a:r>
            <a:r>
              <a:rPr lang="ru-RU" sz="2400" dirty="0" err="1">
                <a:solidFill>
                  <a:schemeClr val="accent5">
                    <a:lumMod val="50000"/>
                  </a:schemeClr>
                </a:solidFill>
              </a:rPr>
              <a:t>блокчейн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, информационная безопасность, поварское, ювелирное дело, парикмахерское искусство, технологии моды.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806E4BB-1848-4EA4-87EF-967E2EA220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45919" y="4223110"/>
            <a:ext cx="8187399" cy="1854133"/>
          </a:xfrm>
        </p:spPr>
        <p:txBody>
          <a:bodyPr>
            <a:noAutofit/>
          </a:bodyPr>
          <a:lstStyle/>
          <a:p>
            <a:pPr algn="l"/>
            <a:r>
              <a:rPr lang="ru-RU" sz="2400" dirty="0">
                <a:solidFill>
                  <a:schemeClr val="accent5"/>
                </a:solidFill>
              </a:rPr>
              <a:t>В роли наставников выступят специалисты ведущих площадок дополнительного образования: «</a:t>
            </a:r>
            <a:r>
              <a:rPr lang="ru-RU" sz="2400" dirty="0" err="1">
                <a:solidFill>
                  <a:schemeClr val="accent5"/>
                </a:solidFill>
              </a:rPr>
              <a:t>Кванториумов</a:t>
            </a:r>
            <a:r>
              <a:rPr lang="ru-RU" sz="2400" dirty="0">
                <a:solidFill>
                  <a:schemeClr val="accent5"/>
                </a:solidFill>
              </a:rPr>
              <a:t>», образовательного центра «Сириус», движения </a:t>
            </a:r>
            <a:r>
              <a:rPr lang="ru-RU" sz="2400" dirty="0" err="1">
                <a:solidFill>
                  <a:schemeClr val="accent5"/>
                </a:solidFill>
              </a:rPr>
              <a:t>WorldSkills</a:t>
            </a:r>
            <a:r>
              <a:rPr lang="ru-RU" sz="2400" dirty="0">
                <a:solidFill>
                  <a:schemeClr val="accent5"/>
                </a:solidFill>
              </a:rPr>
              <a:t> </a:t>
            </a:r>
            <a:r>
              <a:rPr lang="ru-RU" sz="2400" dirty="0" err="1">
                <a:solidFill>
                  <a:schemeClr val="accent5"/>
                </a:solidFill>
              </a:rPr>
              <a:t>Russia</a:t>
            </a:r>
            <a:r>
              <a:rPr lang="ru-RU" sz="2400" dirty="0">
                <a:solidFill>
                  <a:schemeClr val="accent5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79540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4263" y="165847"/>
            <a:ext cx="8596668" cy="775447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Топ профессий в 2018-2019 году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7333" y="941295"/>
            <a:ext cx="10308913" cy="5100068"/>
          </a:xfrm>
        </p:spPr>
        <p:txBody>
          <a:bodyPr>
            <a:normAutofit/>
          </a:bodyPr>
          <a:lstStyle/>
          <a:p>
            <a:pPr algn="just"/>
            <a:r>
              <a:rPr lang="ru-RU" sz="2800" dirty="0" smtClean="0"/>
              <a:t>Стремительное усовершенствование технологий отражается на списке </a:t>
            </a:r>
            <a:r>
              <a:rPr lang="ru-RU" sz="2800" b="1" i="1" dirty="0" smtClean="0">
                <a:solidFill>
                  <a:schemeClr val="accent5">
                    <a:lumMod val="75000"/>
                  </a:schemeClr>
                </a:solidFill>
              </a:rPr>
              <a:t>ТОП-профессий в России</a:t>
            </a:r>
            <a:r>
              <a:rPr lang="ru-RU" sz="2800" dirty="0" smtClean="0"/>
              <a:t> в 2018-2019 гг. Помимо технических специальностей, работодатели будут нуждаться в проектных менеджерах, маркетологах и дизайнерах. Кроме того, останутся востребованными профессии, направленные на управление человеческими ресурсами и рабочие специальности.... </a:t>
            </a:r>
            <a:endParaRPr lang="en-US" sz="2800" dirty="0" smtClean="0"/>
          </a:p>
          <a:p>
            <a:pPr algn="just"/>
            <a:r>
              <a:rPr lang="ru-RU" sz="2800" dirty="0" smtClean="0"/>
              <a:t>Подробнее: 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hlinkClick r:id="rId2"/>
              </a:rPr>
              <a:t>https://2019-god.com/top-professij-v-2018-2019-godu/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793" y="246529"/>
            <a:ext cx="10120654" cy="936812"/>
          </a:xfrm>
        </p:spPr>
        <p:txBody>
          <a:bodyPr>
            <a:normAutofit fontScale="90000"/>
          </a:bodyPr>
          <a:lstStyle/>
          <a:p>
            <a:r>
              <a:rPr lang="ru-RU" sz="2200" b="1" i="1" dirty="0" smtClean="0"/>
              <a:t>Востребованные специальности Одними из наиболее востребованных профессий в 2019 году являются </a:t>
            </a:r>
            <a:r>
              <a:rPr lang="ru-RU" sz="2200" i="1" u="sng" dirty="0" smtClean="0">
                <a:solidFill>
                  <a:srgbClr val="00B050"/>
                </a:solidFill>
              </a:rPr>
              <a:t>технические специальности:... </a:t>
            </a:r>
            <a:r>
              <a:rPr lang="ru-RU" i="1" u="sng" dirty="0" smtClean="0">
                <a:solidFill>
                  <a:srgbClr val="00B050"/>
                </a:solidFill>
              </a:rPr>
              <a:t/>
            </a:r>
            <a:br>
              <a:rPr lang="ru-RU" i="1" u="sng" dirty="0" smtClean="0">
                <a:solidFill>
                  <a:srgbClr val="00B05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599" y="1062318"/>
            <a:ext cx="11698942" cy="5567081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Инженер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  <a:r>
              <a:rPr lang="ru-RU" dirty="0" smtClean="0"/>
              <a:t> Ключевая специальность для развития обрабатывающей промышленности. Восстановление роста промышленного производства увеличит потребность в квалифицированных инженерах. </a:t>
            </a:r>
            <a:endParaRPr lang="en-US" dirty="0" smtClean="0"/>
          </a:p>
          <a:p>
            <a:r>
              <a:rPr lang="ru-RU" b="1" i="1" dirty="0" err="1" smtClean="0">
                <a:solidFill>
                  <a:srgbClr val="C00000"/>
                </a:solidFill>
              </a:rPr>
              <a:t>ИТ-специалист</a:t>
            </a:r>
            <a:r>
              <a:rPr lang="ru-RU" b="1" i="1" dirty="0" smtClean="0">
                <a:solidFill>
                  <a:srgbClr val="C00000"/>
                </a:solidFill>
              </a:rPr>
              <a:t>.</a:t>
            </a:r>
            <a:r>
              <a:rPr lang="ru-RU" dirty="0" smtClean="0"/>
              <a:t> Внедрение цифровой экономики требует огромного количества программистов и других IT-специалистов. Данная тенденция сохранится в среднесрочной перспективе. </a:t>
            </a:r>
            <a:endParaRPr lang="en-US" dirty="0" smtClean="0"/>
          </a:p>
          <a:p>
            <a:r>
              <a:rPr lang="ru-RU" b="1" i="1" dirty="0" smtClean="0">
                <a:solidFill>
                  <a:srgbClr val="C00000"/>
                </a:solidFill>
              </a:rPr>
              <a:t>Специалист по робототехнике</a:t>
            </a:r>
            <a:r>
              <a:rPr lang="ru-RU" dirty="0" smtClean="0"/>
              <a:t>. Роботы постепенно вытесняют ручной труд в различных сферах деятельности. Специалисты в данной сфере будут обеспечивать повышение конкурентоспособности российской экономики. </a:t>
            </a:r>
            <a:endParaRPr lang="en-US" dirty="0" smtClean="0"/>
          </a:p>
          <a:p>
            <a:r>
              <a:rPr lang="ru-RU" b="1" i="1" dirty="0" smtClean="0">
                <a:solidFill>
                  <a:srgbClr val="C00000"/>
                </a:solidFill>
              </a:rPr>
              <a:t>Архитектор</a:t>
            </a:r>
            <a:r>
              <a:rPr lang="ru-RU" dirty="0" smtClean="0"/>
              <a:t>. Строительная отрасль является основой экономического роста. В ближайшие годы объемы строительных работ будут увеличиваться, в том числе в рамках реализации инфраструктурных проектов. </a:t>
            </a:r>
            <a:endParaRPr lang="en-US" dirty="0" smtClean="0"/>
          </a:p>
          <a:p>
            <a:r>
              <a:rPr lang="ru-RU" b="1" i="1" dirty="0" smtClean="0">
                <a:solidFill>
                  <a:srgbClr val="C00000"/>
                </a:solidFill>
              </a:rPr>
              <a:t>Инженер-проектировщик</a:t>
            </a:r>
            <a:r>
              <a:rPr lang="ru-RU" b="1" i="1" dirty="0" smtClean="0"/>
              <a:t> </a:t>
            </a:r>
            <a:r>
              <a:rPr lang="ru-RU" dirty="0" smtClean="0"/>
              <a:t>– помимо архитекторов строительная сфера нуждается в инженерах-проектировщиках. Без них компании не смогут создавать новые проекты. </a:t>
            </a:r>
            <a:endParaRPr lang="en-US" dirty="0" smtClean="0"/>
          </a:p>
          <a:p>
            <a:r>
              <a:rPr lang="ru-RU" b="1" i="1" dirty="0" smtClean="0">
                <a:solidFill>
                  <a:srgbClr val="C00000"/>
                </a:solidFill>
              </a:rPr>
              <a:t>Web-дизайнер.</a:t>
            </a:r>
            <a:r>
              <a:rPr lang="ru-RU" dirty="0" smtClean="0"/>
              <a:t> Создание и поддержка сайтов обеспечивают улучшение конкурентных позиций компании. Данная сфера имеет значительный потенциал для развития и нуждается в специалистах. </a:t>
            </a:r>
            <a:endParaRPr lang="en-US" dirty="0" smtClean="0"/>
          </a:p>
          <a:p>
            <a:r>
              <a:rPr lang="ru-RU" b="1" i="1" dirty="0" err="1" smtClean="0">
                <a:solidFill>
                  <a:srgbClr val="C00000"/>
                </a:solidFill>
              </a:rPr>
              <a:t>Агроинженер</a:t>
            </a:r>
            <a:r>
              <a:rPr lang="ru-RU" b="1" i="1" dirty="0" smtClean="0">
                <a:solidFill>
                  <a:srgbClr val="C00000"/>
                </a:solidFill>
              </a:rPr>
              <a:t>.</a:t>
            </a:r>
            <a:r>
              <a:rPr lang="ru-RU" dirty="0" smtClean="0"/>
              <a:t> Для внедрения новых технологий и автоматизации процессов в сельском хозяйстве компаниям потребуются агроинженеры, которые придадут новый импульс для развития агропромышленного сектора....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8565" y="161366"/>
            <a:ext cx="11385176" cy="664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Также перспективными направлениями в 2019 году останутся профессии, связанные с продажами, маркетингом и PR: 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err="1" smtClean="0">
                <a:solidFill>
                  <a:srgbClr val="FF0000"/>
                </a:solidFill>
              </a:rPr>
              <a:t>Маркетолог</a:t>
            </a:r>
            <a:r>
              <a:rPr lang="ru-RU" sz="2400" dirty="0" smtClean="0">
                <a:solidFill>
                  <a:srgbClr val="FF0000"/>
                </a:solidFill>
              </a:rPr>
              <a:t>. </a:t>
            </a:r>
            <a:r>
              <a:rPr lang="ru-RU" sz="2400" dirty="0" smtClean="0"/>
              <a:t>Новый уровень конкуренции требует активизации маркетинговой деятельности. В противном случае компания потеряет свою долю рынка, что отразится на снижении продаж. 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FF0000"/>
                </a:solidFill>
              </a:rPr>
              <a:t>Дизайнер. </a:t>
            </a:r>
            <a:r>
              <a:rPr lang="ru-RU" sz="2400" dirty="0" smtClean="0"/>
              <a:t>Товары конкурируют не только на уровне технических характеристик, но и своим дизайном. Последний все чаще является ключевым фактором для выбора продукта. 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err="1" smtClean="0">
                <a:solidFill>
                  <a:srgbClr val="FF0000"/>
                </a:solidFill>
              </a:rPr>
              <a:t>Интернет-маркетолог</a:t>
            </a:r>
            <a:r>
              <a:rPr lang="ru-RU" sz="2400" dirty="0" smtClean="0">
                <a:solidFill>
                  <a:srgbClr val="FF0000"/>
                </a:solidFill>
              </a:rPr>
              <a:t>. </a:t>
            </a:r>
            <a:r>
              <a:rPr lang="ru-RU" sz="2400" dirty="0" smtClean="0"/>
              <a:t>Бизнес нуждается в новых клиентах. Популяризация интернета дает новые возможности для продвижения продукции и торговых марок, что обеспечит увеличение спроса на интернет-маркетологов. 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FF0000"/>
                </a:solidFill>
              </a:rPr>
              <a:t>PR-специалист. </a:t>
            </a:r>
            <a:r>
              <a:rPr lang="ru-RU" sz="2400" dirty="0" smtClean="0"/>
              <a:t>Имидж компании, как и дизайн, становится важным фактором конкурентоспособности. Профессионалы в данной сфере станут залогом устойчивого роста фирмы. 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FF0000"/>
                </a:solidFill>
              </a:rPr>
              <a:t>Менеджер по продажам. </a:t>
            </a:r>
            <a:r>
              <a:rPr lang="ru-RU" sz="2400" dirty="0" smtClean="0"/>
              <a:t>Функционирование бизнеса невозможно без продаж. Представители данной профессии обеспечивают организацию деньгами, поэтому потребность в них сохранится на высоком уровне....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182</TotalTime>
  <Words>1459</Words>
  <Application>Microsoft Office PowerPoint</Application>
  <PresentationFormat>Широкоэкранный</PresentationFormat>
  <Paragraphs>114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2" baseType="lpstr">
      <vt:lpstr>Arial</vt:lpstr>
      <vt:lpstr>Trebuchet MS</vt:lpstr>
      <vt:lpstr>Wingdings</vt:lpstr>
      <vt:lpstr>Wingdings 3</vt:lpstr>
      <vt:lpstr>Аспект</vt:lpstr>
      <vt:lpstr>«Методическое сопровождение деятельности педагогов по разработке дополнительных общеобразовательных общеразвивающих программ  с учетом реализации федерального проекта ранней профориентации  «Билет в будущее»</vt:lpstr>
      <vt:lpstr>Путин: «Проект «Билет в будущее»  является лишь частью масштабной программы профориентации школьников» </vt:lpstr>
      <vt:lpstr>Презентация PowerPoint</vt:lpstr>
      <vt:lpstr>Наша целевая аудитория — это те дети, которые в настоящий момент выбирают будущую профессию или направление профессиональной деятельности. Сам проект нацелен на то, чтобы дети получили возможность не просто узнать или увидеть профессию, а именно попробовать ее. Дело в том, что многие люди, выбрав ту или иную профессию в качестве направления работы, очень рано разочаровываются. Поэтому проекты, которые позволят детям... увидеть разные профессии, больше узнать о них и "потрогать руками" четыре-пять видов деятельности, дадут им возможность сделать более точный выбор</vt:lpstr>
      <vt:lpstr>Пока, однако, о внедрении на уровне образовательных учреждений говорить рано, отмечает Уразов. По всей стране система профориентации будет запущена только после пробного тестирования в отдельных образовательных центрах и пилотных регионах.</vt:lpstr>
      <vt:lpstr>Сейчас в перечень входит порядка 30 компетенций, к  моменту старта «Билета в будущее», их может быть уже 50. Список постоянно расширяется. Например, среди компетенций – интернет вещей, 3D-моделирование для компьютерных игр, прототипирование, блокчейн, информационная безопасность, поварское, ювелирное дело, парикмахерское искусство, технологии моды.</vt:lpstr>
      <vt:lpstr>Топ профессий в 2018-2019 году </vt:lpstr>
      <vt:lpstr>Востребованные специальности Одними из наиболее востребованных профессий в 2019 году являются технические специальности:...   </vt:lpstr>
      <vt:lpstr>Презентация PowerPoint</vt:lpstr>
      <vt:lpstr>Презентация PowerPoint</vt:lpstr>
      <vt:lpstr>В следующем году сохранится спрос  на рабочие специальности:     </vt:lpstr>
      <vt:lpstr>Презентация PowerPoint</vt:lpstr>
      <vt:lpstr>Презентация PowerPoint</vt:lpstr>
      <vt:lpstr>Для успешной реализации профориентационных задач необходимо обоснованный подход к организации процесса профессиональной ориентации учащихся, учитывающий специфику учреждений дополнительного образования, изменяющиеся социально-экономические условия, индивидуально-личностные особенности детей, особенности образовательного процесса в данных учреждениях.</vt:lpstr>
      <vt:lpstr>Презентация PowerPoint</vt:lpstr>
      <vt:lpstr>Дополнительные общеобразовательные общеразвивающие программы реализующие в МБУДО «Центр детского творчества «Олимп» по следующим направлениям: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Методическое сопровождение – это процесс и результат оснащения чьей-либо деятельности (или проекта, программы, профессионального конкурса и др.) необходимыми методическими средствами и информацией, способствующей её эффективному осуществлению (или реализации). </vt:lpstr>
      <vt:lpstr>Презентация PowerPoint</vt:lpstr>
      <vt:lpstr>Перспективы методического сопровождения</vt:lpstr>
      <vt:lpstr>Презентация PowerPoint</vt:lpstr>
      <vt:lpstr>2019 год  объявлен Годом рабочих профессий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«Методическое сопровождение деятельности педагогов по разработке дополнительных общеобразовательных общеразвивающих программ  с учетом реализации федерального проекта ранней профориентации  «Билет в будущее»</dc:title>
  <dc:creator>Татьяна</dc:creator>
  <cp:lastModifiedBy>Uzer</cp:lastModifiedBy>
  <cp:revision>23</cp:revision>
  <cp:lastPrinted>2018-09-27T19:42:20Z</cp:lastPrinted>
  <dcterms:created xsi:type="dcterms:W3CDTF">2018-09-27T17:58:43Z</dcterms:created>
  <dcterms:modified xsi:type="dcterms:W3CDTF">2018-11-01T06:23:25Z</dcterms:modified>
</cp:coreProperties>
</file>